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0"/>
  </p:notesMasterIdLst>
  <p:sldIdLst>
    <p:sldId id="256" r:id="rId2"/>
    <p:sldId id="298" r:id="rId3"/>
    <p:sldId id="258" r:id="rId4"/>
    <p:sldId id="257" r:id="rId5"/>
    <p:sldId id="264" r:id="rId6"/>
    <p:sldId id="259" r:id="rId7"/>
    <p:sldId id="294" r:id="rId8"/>
    <p:sldId id="262" r:id="rId9"/>
    <p:sldId id="261" r:id="rId10"/>
    <p:sldId id="263" r:id="rId11"/>
    <p:sldId id="290" r:id="rId12"/>
    <p:sldId id="292" r:id="rId13"/>
    <p:sldId id="291" r:id="rId14"/>
    <p:sldId id="295" r:id="rId15"/>
    <p:sldId id="293" r:id="rId16"/>
    <p:sldId id="273" r:id="rId17"/>
    <p:sldId id="267" r:id="rId18"/>
    <p:sldId id="265" r:id="rId19"/>
    <p:sldId id="266" r:id="rId20"/>
    <p:sldId id="269" r:id="rId21"/>
    <p:sldId id="268" r:id="rId22"/>
    <p:sldId id="270" r:id="rId23"/>
    <p:sldId id="271" r:id="rId24"/>
    <p:sldId id="286" r:id="rId25"/>
    <p:sldId id="272" r:id="rId26"/>
    <p:sldId id="283" r:id="rId27"/>
    <p:sldId id="284" r:id="rId28"/>
    <p:sldId id="285" r:id="rId29"/>
    <p:sldId id="276" r:id="rId30"/>
    <p:sldId id="287" r:id="rId31"/>
    <p:sldId id="274" r:id="rId32"/>
    <p:sldId id="278" r:id="rId33"/>
    <p:sldId id="277" r:id="rId34"/>
    <p:sldId id="275" r:id="rId35"/>
    <p:sldId id="279" r:id="rId36"/>
    <p:sldId id="281" r:id="rId37"/>
    <p:sldId id="282" r:id="rId38"/>
    <p:sldId id="297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DCD0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C7BBE6-69C2-4146-901E-B7E39841F438}" v="289" dt="2022-05-11T05:44:42.6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Styl jasny 1 — Ak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4" y="3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3A2AD9-C2FA-4EA2-B85D-B47311F8D7B7}" type="datetimeFigureOut">
              <a:t>5/24/2022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6231AE-7BBA-4BA5-926F-9F24149637C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720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okocheff.com/post/messaging/dissecting-sqs-fifo-queues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du.devstyle.pl/products/droga-nowoczesnego-architekta/categories/3088156/posts/10288754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Order of items in the outbox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/>
              <a:t>when two instances have a clock drift, then two created items might lose order in Database</a:t>
            </a:r>
            <a:endParaRPr lang="en-US" dirty="0"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 dirty="0"/>
              <a:t>The solution is:</a:t>
            </a:r>
            <a:endParaRPr lang="en-US" dirty="0"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 dirty="0"/>
              <a:t>add sequence column, with incremented number created by database</a:t>
            </a:r>
            <a:endParaRPr lang="en-US" dirty="0"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 dirty="0"/>
              <a:t>created column should be filled by a database, not by app instances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/>
          </a:p>
          <a:p>
            <a:r>
              <a:rPr lang="en-US" dirty="0"/>
              <a:t>Order of delivery</a:t>
            </a:r>
            <a:endParaRPr lang="en-US" dirty="0"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 dirty="0"/>
              <a:t>Keep things idempotent</a:t>
            </a:r>
            <a:endParaRPr lang="en-US" dirty="0"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 dirty="0"/>
              <a:t>Or use tools to make it </a:t>
            </a:r>
            <a:r>
              <a:rPr lang="en-US" dirty="0">
                <a:hlinkClick r:id="rId3"/>
              </a:rPr>
              <a:t>https://sookocheff.com/post/messaging/dissecting-sqs-fifo-queues/</a:t>
            </a:r>
            <a:r>
              <a:rPr lang="en-US" dirty="0"/>
              <a:t> </a:t>
            </a:r>
            <a:endParaRPr lang="en-US" dirty="0"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 dirty="0">
                <a:hlinkClick r:id="rId4"/>
              </a:rPr>
              <a:t>https://edu.devstyle.pl/products/droga-nowoczesnego-architekta/categories/3088156/posts/10288754</a:t>
            </a:r>
            <a:r>
              <a:rPr lang="en-US" dirty="0"/>
              <a:t> 18:00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231AE-7BBA-4BA5-926F-9F24149637CF}" type="slidenum"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2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231AE-7BBA-4BA5-926F-9F24149637CF}" type="slidenum"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31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231AE-7BBA-4BA5-926F-9F24149637CF}" type="slidenum"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552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231AE-7BBA-4BA5-926F-9F24149637CF}" type="slidenum"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86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/>
              <a:t>First: export big CSV, then store events in outbox to free them out later</a:t>
            </a:r>
            <a:endParaRPr lang="en-US" dirty="0">
              <a:cs typeface="Calibri"/>
            </a:endParaRPr>
          </a:p>
          <a:p>
            <a:pPr>
              <a:buFont typeface="Arial"/>
              <a:buChar char="•"/>
            </a:pPr>
            <a:r>
              <a:rPr lang="en-US" dirty="0"/>
              <a:t>Or ignore CSV, when some output (Okta ID) is needed. Just use sync user creation by scheduled job</a:t>
            </a:r>
            <a:endParaRPr lang="en-US" dirty="0">
              <a:cs typeface="Calibri"/>
            </a:endParaRPr>
          </a:p>
          <a:p>
            <a:pPr>
              <a:buFont typeface="Arial"/>
              <a:buChar char="•"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231AE-7BBA-4BA5-926F-9F24149637CF}" type="slidenum"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001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626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526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1567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867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3150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7140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0339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7237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887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396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352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664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232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900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294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789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938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26463756-E2DC-450F-8295-5F809C8EB1F3}"/>
              </a:ext>
            </a:extLst>
          </p:cNvPr>
          <p:cNvGrpSpPr/>
          <p:nvPr userDrawn="1"/>
        </p:nvGrpSpPr>
        <p:grpSpPr>
          <a:xfrm>
            <a:off x="201189" y="6330553"/>
            <a:ext cx="2955503" cy="369332"/>
            <a:chOff x="201189" y="6330553"/>
            <a:chExt cx="2955503" cy="369332"/>
          </a:xfrm>
        </p:grpSpPr>
        <p:pic>
          <p:nvPicPr>
            <p:cNvPr id="9" name="Obraz 8">
              <a:extLst>
                <a:ext uri="{FF2B5EF4-FFF2-40B4-BE49-F238E27FC236}">
                  <a16:creationId xmlns:a16="http://schemas.microsoft.com/office/drawing/2014/main" id="{D736D48A-DD22-4F05-AE4F-1CE61DAD7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4759" y="6377453"/>
              <a:ext cx="1211933" cy="306012"/>
            </a:xfrm>
            <a:prstGeom prst="rect">
              <a:avLst/>
            </a:prstGeom>
          </p:spPr>
        </p:pic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B15BFCA9-4457-4896-9028-E0D53E0D13B3}"/>
                </a:ext>
              </a:extLst>
            </p:cNvPr>
            <p:cNvSpPr txBox="1"/>
            <p:nvPr/>
          </p:nvSpPr>
          <p:spPr>
            <a:xfrm>
              <a:off x="201189" y="6330553"/>
              <a:ext cx="176897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Century Gothic" panose="020B0502020202020204" pitchFamily="34" charset="0"/>
                  <a:cs typeface="Calibri"/>
                </a:rPr>
                <a:t>@jacek_mil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52557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A672405-5F81-4E97-B4FC-E7F2CC16F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96542" y="990601"/>
            <a:ext cx="6054045" cy="4632960"/>
          </a:xfrm>
        </p:spPr>
        <p:txBody>
          <a:bodyPr anchor="ctr">
            <a:normAutofit/>
          </a:bodyPr>
          <a:lstStyle/>
          <a:p>
            <a:pPr algn="l"/>
            <a:r>
              <a:rPr lang="en-US">
                <a:cs typeface="Calibri Light"/>
              </a:rPr>
              <a:t>Outbox Pattern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1412" y="990600"/>
            <a:ext cx="3191623" cy="463296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When simple API call is not enough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86C303-74D6-4DF3-9113-E0A374D71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769" y="2057400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a 3">
            <a:extLst>
              <a:ext uri="{FF2B5EF4-FFF2-40B4-BE49-F238E27FC236}">
                <a16:creationId xmlns:a16="http://schemas.microsoft.com/office/drawing/2014/main" id="{05F04E3F-3D7D-4A47-A384-7DF2CBD51542}"/>
              </a:ext>
            </a:extLst>
          </p:cNvPr>
          <p:cNvGrpSpPr/>
          <p:nvPr/>
        </p:nvGrpSpPr>
        <p:grpSpPr>
          <a:xfrm>
            <a:off x="4419146" y="5779115"/>
            <a:ext cx="4015468" cy="923330"/>
            <a:chOff x="8182882" y="5187403"/>
            <a:chExt cx="4015468" cy="923330"/>
          </a:xfrm>
        </p:grpSpPr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182CD34D-48A6-4B7A-82DD-1B23DFF0367E}"/>
                </a:ext>
              </a:extLst>
            </p:cNvPr>
            <p:cNvSpPr txBox="1"/>
            <p:nvPr/>
          </p:nvSpPr>
          <p:spPr>
            <a:xfrm>
              <a:off x="8502246" y="5187403"/>
              <a:ext cx="3696104" cy="923330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>
                  <a:latin typeface="Century Gothic" panose="020B0502020202020204" pitchFamily="34" charset="0"/>
                </a:rPr>
                <a:t>jacek.milewski.k@gmail.com</a:t>
              </a:r>
            </a:p>
            <a:p>
              <a:endParaRPr lang="en-US" dirty="0">
                <a:latin typeface="Century Gothic" panose="020B0502020202020204" pitchFamily="34" charset="0"/>
                <a:cs typeface="Calibri"/>
              </a:endParaRPr>
            </a:p>
            <a:p>
              <a:r>
                <a:rPr lang="en-US" dirty="0">
                  <a:latin typeface="Century Gothic" panose="020B0502020202020204" pitchFamily="34" charset="0"/>
                  <a:cs typeface="Calibri"/>
                </a:rPr>
                <a:t>@jacek_mil</a:t>
              </a:r>
            </a:p>
          </p:txBody>
        </p:sp>
        <p:pic>
          <p:nvPicPr>
            <p:cNvPr id="11" name="Picture 10" descr="A picture containing ax&#10;&#10;Description automatically generated">
              <a:extLst>
                <a:ext uri="{FF2B5EF4-FFF2-40B4-BE49-F238E27FC236}">
                  <a16:creationId xmlns:a16="http://schemas.microsoft.com/office/drawing/2014/main" id="{5F466968-C262-4C99-8CA3-39D45E735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82882" y="5827523"/>
              <a:ext cx="329236" cy="239613"/>
            </a:xfrm>
            <a:prstGeom prst="rect">
              <a:avLst/>
            </a:prstGeom>
          </p:spPr>
        </p:pic>
        <p:pic>
          <p:nvPicPr>
            <p:cNvPr id="12" name="Picture 11" descr="A picture containing computer, sitting, computer&#10;&#10;Description automatically generated">
              <a:extLst>
                <a:ext uri="{FF2B5EF4-FFF2-40B4-BE49-F238E27FC236}">
                  <a16:creationId xmlns:a16="http://schemas.microsoft.com/office/drawing/2014/main" id="{C3EA25AC-A315-487E-9CE4-03C6A3DF2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82882" y="5252199"/>
              <a:ext cx="294395" cy="262812"/>
            </a:xfrm>
            <a:prstGeom prst="rect">
              <a:avLst/>
            </a:prstGeom>
          </p:spPr>
        </p:pic>
      </p:grp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3C393029-1EF8-4DA0-99B6-79CB910608F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954" t="37027" r="26146" b="35405"/>
          <a:stretch/>
        </p:blipFill>
        <p:spPr>
          <a:xfrm>
            <a:off x="9845958" y="5293725"/>
            <a:ext cx="1671272" cy="970779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9149F007-F1AB-480C-BE2A-9F28EC913E6D}"/>
              </a:ext>
            </a:extLst>
          </p:cNvPr>
          <p:cNvSpPr txBox="1">
            <a:spLocks/>
          </p:cNvSpPr>
          <p:nvPr/>
        </p:nvSpPr>
        <p:spPr>
          <a:xfrm>
            <a:off x="4500189" y="4787067"/>
            <a:ext cx="3191623" cy="670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l-PL" sz="32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Jacek Milewski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A672405-5F81-4E97-B4FC-E7F2CC16F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013167-BB6E-4A2F-BE33-2B9043ABE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542" y="990601"/>
            <a:ext cx="6054045" cy="46329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800" dirty="0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Outbox</a:t>
            </a:r>
            <a:r>
              <a:rPr lang="pl-PL" sz="4800" dirty="0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pl-PL" sz="4800" dirty="0" err="1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pattern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668A5-B2DA-47FE-8B56-A933CCAED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2" y="990600"/>
            <a:ext cx="3191623" cy="46329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1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86C303-74D6-4DF3-9113-E0A374D71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769" y="2057400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a 5">
            <a:extLst>
              <a:ext uri="{FF2B5EF4-FFF2-40B4-BE49-F238E27FC236}">
                <a16:creationId xmlns:a16="http://schemas.microsoft.com/office/drawing/2014/main" id="{6326C067-39F8-4C0E-AA82-DBB3E0B63898}"/>
              </a:ext>
            </a:extLst>
          </p:cNvPr>
          <p:cNvGrpSpPr/>
          <p:nvPr/>
        </p:nvGrpSpPr>
        <p:grpSpPr>
          <a:xfrm>
            <a:off x="155469" y="6339840"/>
            <a:ext cx="3029691" cy="400685"/>
            <a:chOff x="201189" y="6299200"/>
            <a:chExt cx="3029691" cy="400685"/>
          </a:xfrm>
        </p:grpSpPr>
        <p:grpSp>
          <p:nvGrpSpPr>
            <p:cNvPr id="7" name="Grupa 6">
              <a:extLst>
                <a:ext uri="{FF2B5EF4-FFF2-40B4-BE49-F238E27FC236}">
                  <a16:creationId xmlns:a16="http://schemas.microsoft.com/office/drawing/2014/main" id="{4FE8989B-D45B-40BC-9C9F-7B9D0DC838D0}"/>
                </a:ext>
              </a:extLst>
            </p:cNvPr>
            <p:cNvGrpSpPr/>
            <p:nvPr/>
          </p:nvGrpSpPr>
          <p:grpSpPr>
            <a:xfrm>
              <a:off x="201189" y="6330553"/>
              <a:ext cx="2955503" cy="369332"/>
              <a:chOff x="201189" y="6330553"/>
              <a:chExt cx="2955503" cy="369332"/>
            </a:xfrm>
          </p:grpSpPr>
          <p:pic>
            <p:nvPicPr>
              <p:cNvPr id="11" name="Obraz 10">
                <a:extLst>
                  <a:ext uri="{FF2B5EF4-FFF2-40B4-BE49-F238E27FC236}">
                    <a16:creationId xmlns:a16="http://schemas.microsoft.com/office/drawing/2014/main" id="{35932FE9-8272-4A16-BF35-28A4B604E1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759" y="6377453"/>
                <a:ext cx="1211933" cy="306012"/>
              </a:xfrm>
              <a:prstGeom prst="rect">
                <a:avLst/>
              </a:prstGeom>
            </p:spPr>
          </p:pic>
          <p:sp>
            <p:nvSpPr>
              <p:cNvPr id="12" name="TextBox 4">
                <a:extLst>
                  <a:ext uri="{FF2B5EF4-FFF2-40B4-BE49-F238E27FC236}">
                    <a16:creationId xmlns:a16="http://schemas.microsoft.com/office/drawing/2014/main" id="{8245CE1B-D871-42BF-B626-0A4FBC6FA71A}"/>
                  </a:ext>
                </a:extLst>
              </p:cNvPr>
              <p:cNvSpPr txBox="1"/>
              <p:nvPr/>
            </p:nvSpPr>
            <p:spPr>
              <a:xfrm>
                <a:off x="201189" y="6330553"/>
                <a:ext cx="1768970" cy="369332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Century Gothic" panose="020B0502020202020204" pitchFamily="34" charset="0"/>
                    <a:cs typeface="Calibri"/>
                  </a:rPr>
                  <a:t>@jacek_mil</a:t>
                </a:r>
              </a:p>
            </p:txBody>
          </p:sp>
        </p:grpSp>
        <p:cxnSp>
          <p:nvCxnSpPr>
            <p:cNvPr id="9" name="Łącznik prosty 8">
              <a:extLst>
                <a:ext uri="{FF2B5EF4-FFF2-40B4-BE49-F238E27FC236}">
                  <a16:creationId xmlns:a16="http://schemas.microsoft.com/office/drawing/2014/main" id="{6AF6661A-B487-4A75-9677-28E08F7F0254}"/>
                </a:ext>
              </a:extLst>
            </p:cNvPr>
            <p:cNvCxnSpPr>
              <a:cxnSpLocks/>
            </p:cNvCxnSpPr>
            <p:nvPr/>
          </p:nvCxnSpPr>
          <p:spPr>
            <a:xfrm>
              <a:off x="201189" y="6299200"/>
              <a:ext cx="30296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9836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CFA5F4-1A8E-48F5-9209-7F24485B1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074621-AE44-40C4-8323-DF5185BC9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530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9E9B6-6FB6-45D3-AA4B-D4EBCB5BF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43467"/>
            <a:ext cx="7696199" cy="1079989"/>
          </a:xfrm>
        </p:spPr>
        <p:txBody>
          <a:bodyPr>
            <a:normAutofit/>
          </a:bodyPr>
          <a:lstStyle/>
          <a:p>
            <a:r>
              <a:rPr lang="en-US" sz="3600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Sync</a:t>
            </a:r>
            <a:endParaRPr lang="en-US" dirty="0"/>
          </a:p>
        </p:txBody>
      </p:sp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3A813CF6-62B5-4A36-911F-A968674C25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" t="57298" r="73110" b="17365"/>
          <a:stretch/>
        </p:blipFill>
        <p:spPr>
          <a:xfrm>
            <a:off x="3634184" y="2343706"/>
            <a:ext cx="4196395" cy="3440752"/>
          </a:xfrm>
          <a:prstGeom prst="rect">
            <a:avLst/>
          </a:prstGeom>
        </p:spPr>
      </p:pic>
      <p:grpSp>
        <p:nvGrpSpPr>
          <p:cNvPr id="7" name="Grupa 6">
            <a:extLst>
              <a:ext uri="{FF2B5EF4-FFF2-40B4-BE49-F238E27FC236}">
                <a16:creationId xmlns:a16="http://schemas.microsoft.com/office/drawing/2014/main" id="{EA00B278-6B2B-4487-945B-0303863D4DA2}"/>
              </a:ext>
            </a:extLst>
          </p:cNvPr>
          <p:cNvGrpSpPr/>
          <p:nvPr/>
        </p:nvGrpSpPr>
        <p:grpSpPr>
          <a:xfrm>
            <a:off x="155469" y="6339840"/>
            <a:ext cx="3029691" cy="400685"/>
            <a:chOff x="201189" y="6299200"/>
            <a:chExt cx="3029691" cy="400685"/>
          </a:xfrm>
        </p:grpSpPr>
        <p:grpSp>
          <p:nvGrpSpPr>
            <p:cNvPr id="9" name="Grupa 8">
              <a:extLst>
                <a:ext uri="{FF2B5EF4-FFF2-40B4-BE49-F238E27FC236}">
                  <a16:creationId xmlns:a16="http://schemas.microsoft.com/office/drawing/2014/main" id="{DA3FCE4C-5ED2-44D0-B10E-6CA221071592}"/>
                </a:ext>
              </a:extLst>
            </p:cNvPr>
            <p:cNvGrpSpPr/>
            <p:nvPr/>
          </p:nvGrpSpPr>
          <p:grpSpPr>
            <a:xfrm>
              <a:off x="201189" y="6330553"/>
              <a:ext cx="2955503" cy="369332"/>
              <a:chOff x="201189" y="6330553"/>
              <a:chExt cx="2955503" cy="369332"/>
            </a:xfrm>
          </p:grpSpPr>
          <p:pic>
            <p:nvPicPr>
              <p:cNvPr id="12" name="Obraz 11">
                <a:extLst>
                  <a:ext uri="{FF2B5EF4-FFF2-40B4-BE49-F238E27FC236}">
                    <a16:creationId xmlns:a16="http://schemas.microsoft.com/office/drawing/2014/main" id="{C8A36D47-A854-4AAB-8E14-CE6330E4D9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759" y="6377453"/>
                <a:ext cx="1211933" cy="306012"/>
              </a:xfrm>
              <a:prstGeom prst="rect">
                <a:avLst/>
              </a:prstGeom>
            </p:spPr>
          </p:pic>
          <p:sp>
            <p:nvSpPr>
              <p:cNvPr id="13" name="TextBox 4">
                <a:extLst>
                  <a:ext uri="{FF2B5EF4-FFF2-40B4-BE49-F238E27FC236}">
                    <a16:creationId xmlns:a16="http://schemas.microsoft.com/office/drawing/2014/main" id="{264BFB96-2478-4965-9D6E-9D777F7D471F}"/>
                  </a:ext>
                </a:extLst>
              </p:cNvPr>
              <p:cNvSpPr txBox="1"/>
              <p:nvPr/>
            </p:nvSpPr>
            <p:spPr>
              <a:xfrm>
                <a:off x="201189" y="6330553"/>
                <a:ext cx="1768970" cy="369332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Century Gothic" panose="020B0502020202020204" pitchFamily="34" charset="0"/>
                    <a:cs typeface="Calibri"/>
                  </a:rPr>
                  <a:t>@jacek_mil</a:t>
                </a:r>
              </a:p>
            </p:txBody>
          </p:sp>
        </p:grpSp>
        <p:cxnSp>
          <p:nvCxnSpPr>
            <p:cNvPr id="11" name="Łącznik prosty 10">
              <a:extLst>
                <a:ext uri="{FF2B5EF4-FFF2-40B4-BE49-F238E27FC236}">
                  <a16:creationId xmlns:a16="http://schemas.microsoft.com/office/drawing/2014/main" id="{787845C5-1F11-45D6-9D08-3FC03CABBF98}"/>
                </a:ext>
              </a:extLst>
            </p:cNvPr>
            <p:cNvCxnSpPr>
              <a:cxnSpLocks/>
            </p:cNvCxnSpPr>
            <p:nvPr/>
          </p:nvCxnSpPr>
          <p:spPr>
            <a:xfrm>
              <a:off x="201189" y="6299200"/>
              <a:ext cx="30296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4555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CFA5F4-1A8E-48F5-9209-7F24485B1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074621-AE44-40C4-8323-DF5185BC9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530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9E9B6-6FB6-45D3-AA4B-D4EBCB5BF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43467"/>
            <a:ext cx="7696199" cy="1079989"/>
          </a:xfrm>
        </p:spPr>
        <p:txBody>
          <a:bodyPr>
            <a:normAutofit/>
          </a:bodyPr>
          <a:lstStyle/>
          <a:p>
            <a:r>
              <a:rPr lang="en-US" sz="3600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Naive </a:t>
            </a:r>
            <a:r>
              <a:rPr lang="en-US" sz="3600" dirty="0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aSync</a:t>
            </a:r>
            <a:endParaRPr lang="en-US" dirty="0" err="1"/>
          </a:p>
        </p:txBody>
      </p:sp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3A813CF6-62B5-4A36-911F-A968674C25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05" t="56437" r="36764" b="16280"/>
          <a:stretch/>
        </p:blipFill>
        <p:spPr>
          <a:xfrm>
            <a:off x="3461464" y="2262426"/>
            <a:ext cx="5375040" cy="3705032"/>
          </a:xfrm>
          <a:prstGeom prst="rect">
            <a:avLst/>
          </a:prstGeom>
        </p:spPr>
      </p:pic>
      <p:grpSp>
        <p:nvGrpSpPr>
          <p:cNvPr id="7" name="Grupa 6">
            <a:extLst>
              <a:ext uri="{FF2B5EF4-FFF2-40B4-BE49-F238E27FC236}">
                <a16:creationId xmlns:a16="http://schemas.microsoft.com/office/drawing/2014/main" id="{4A7F308C-AC9E-4F64-A94D-8FEF6F7E3281}"/>
              </a:ext>
            </a:extLst>
          </p:cNvPr>
          <p:cNvGrpSpPr/>
          <p:nvPr/>
        </p:nvGrpSpPr>
        <p:grpSpPr>
          <a:xfrm>
            <a:off x="155469" y="6339840"/>
            <a:ext cx="3029691" cy="400685"/>
            <a:chOff x="201189" y="6299200"/>
            <a:chExt cx="3029691" cy="400685"/>
          </a:xfrm>
        </p:grpSpPr>
        <p:grpSp>
          <p:nvGrpSpPr>
            <p:cNvPr id="9" name="Grupa 8">
              <a:extLst>
                <a:ext uri="{FF2B5EF4-FFF2-40B4-BE49-F238E27FC236}">
                  <a16:creationId xmlns:a16="http://schemas.microsoft.com/office/drawing/2014/main" id="{E7322E1A-4BBD-4BBC-AE74-581854E1D91B}"/>
                </a:ext>
              </a:extLst>
            </p:cNvPr>
            <p:cNvGrpSpPr/>
            <p:nvPr/>
          </p:nvGrpSpPr>
          <p:grpSpPr>
            <a:xfrm>
              <a:off x="201189" y="6330553"/>
              <a:ext cx="2955503" cy="369332"/>
              <a:chOff x="201189" y="6330553"/>
              <a:chExt cx="2955503" cy="369332"/>
            </a:xfrm>
          </p:grpSpPr>
          <p:pic>
            <p:nvPicPr>
              <p:cNvPr id="12" name="Obraz 11">
                <a:extLst>
                  <a:ext uri="{FF2B5EF4-FFF2-40B4-BE49-F238E27FC236}">
                    <a16:creationId xmlns:a16="http://schemas.microsoft.com/office/drawing/2014/main" id="{D0AC38BD-2698-4862-AD0F-9D67B4266E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759" y="6377453"/>
                <a:ext cx="1211933" cy="306012"/>
              </a:xfrm>
              <a:prstGeom prst="rect">
                <a:avLst/>
              </a:prstGeom>
            </p:spPr>
          </p:pic>
          <p:sp>
            <p:nvSpPr>
              <p:cNvPr id="13" name="TextBox 4">
                <a:extLst>
                  <a:ext uri="{FF2B5EF4-FFF2-40B4-BE49-F238E27FC236}">
                    <a16:creationId xmlns:a16="http://schemas.microsoft.com/office/drawing/2014/main" id="{CEF5291F-299B-4EEC-99C0-710D54A5AAFD}"/>
                  </a:ext>
                </a:extLst>
              </p:cNvPr>
              <p:cNvSpPr txBox="1"/>
              <p:nvPr/>
            </p:nvSpPr>
            <p:spPr>
              <a:xfrm>
                <a:off x="201189" y="6330553"/>
                <a:ext cx="1768970" cy="369332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Century Gothic" panose="020B0502020202020204" pitchFamily="34" charset="0"/>
                    <a:cs typeface="Calibri"/>
                  </a:rPr>
                  <a:t>@jacek_mil</a:t>
                </a:r>
              </a:p>
            </p:txBody>
          </p:sp>
        </p:grpSp>
        <p:cxnSp>
          <p:nvCxnSpPr>
            <p:cNvPr id="11" name="Łącznik prosty 10">
              <a:extLst>
                <a:ext uri="{FF2B5EF4-FFF2-40B4-BE49-F238E27FC236}">
                  <a16:creationId xmlns:a16="http://schemas.microsoft.com/office/drawing/2014/main" id="{7DD5A685-CCAF-4B88-9CD9-5D2C9D112F5D}"/>
                </a:ext>
              </a:extLst>
            </p:cNvPr>
            <p:cNvCxnSpPr>
              <a:cxnSpLocks/>
            </p:cNvCxnSpPr>
            <p:nvPr/>
          </p:nvCxnSpPr>
          <p:spPr>
            <a:xfrm>
              <a:off x="201189" y="6299200"/>
              <a:ext cx="30296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72013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CFA5F4-1A8E-48F5-9209-7F24485B1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074621-AE44-40C4-8323-DF5185BC9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530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9E9B6-6FB6-45D3-AA4B-D4EBCB5BF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43467"/>
            <a:ext cx="7696199" cy="1079989"/>
          </a:xfrm>
        </p:spPr>
        <p:txBody>
          <a:bodyPr>
            <a:normAutofit/>
          </a:bodyPr>
          <a:lstStyle/>
          <a:p>
            <a:r>
              <a:rPr lang="en-US" sz="3600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Outbox</a:t>
            </a:r>
            <a:endParaRPr lang="en-US" dirty="0"/>
          </a:p>
        </p:txBody>
      </p:sp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3A813CF6-62B5-4A36-911F-A968674C25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60" t="56699" r="-64" b="2433"/>
          <a:stretch/>
        </p:blipFill>
        <p:spPr>
          <a:xfrm>
            <a:off x="3497382" y="1026531"/>
            <a:ext cx="5197236" cy="5549916"/>
          </a:xfrm>
          <a:prstGeom prst="rect">
            <a:avLst/>
          </a:prstGeom>
        </p:spPr>
      </p:pic>
      <p:grpSp>
        <p:nvGrpSpPr>
          <p:cNvPr id="9" name="Grupa 8">
            <a:extLst>
              <a:ext uri="{FF2B5EF4-FFF2-40B4-BE49-F238E27FC236}">
                <a16:creationId xmlns:a16="http://schemas.microsoft.com/office/drawing/2014/main" id="{1317663E-4A62-4C1E-AA8F-BE97C966234F}"/>
              </a:ext>
            </a:extLst>
          </p:cNvPr>
          <p:cNvGrpSpPr/>
          <p:nvPr/>
        </p:nvGrpSpPr>
        <p:grpSpPr>
          <a:xfrm>
            <a:off x="155469" y="6339840"/>
            <a:ext cx="3029691" cy="400685"/>
            <a:chOff x="201189" y="6299200"/>
            <a:chExt cx="3029691" cy="400685"/>
          </a:xfrm>
        </p:grpSpPr>
        <p:grpSp>
          <p:nvGrpSpPr>
            <p:cNvPr id="11" name="Grupa 10">
              <a:extLst>
                <a:ext uri="{FF2B5EF4-FFF2-40B4-BE49-F238E27FC236}">
                  <a16:creationId xmlns:a16="http://schemas.microsoft.com/office/drawing/2014/main" id="{E39DFBE9-3BC4-4D25-AA8A-8D458DAEE0C7}"/>
                </a:ext>
              </a:extLst>
            </p:cNvPr>
            <p:cNvGrpSpPr/>
            <p:nvPr/>
          </p:nvGrpSpPr>
          <p:grpSpPr>
            <a:xfrm>
              <a:off x="201189" y="6330553"/>
              <a:ext cx="2955503" cy="369332"/>
              <a:chOff x="201189" y="6330553"/>
              <a:chExt cx="2955503" cy="369332"/>
            </a:xfrm>
          </p:grpSpPr>
          <p:pic>
            <p:nvPicPr>
              <p:cNvPr id="13" name="Obraz 12">
                <a:extLst>
                  <a:ext uri="{FF2B5EF4-FFF2-40B4-BE49-F238E27FC236}">
                    <a16:creationId xmlns:a16="http://schemas.microsoft.com/office/drawing/2014/main" id="{687FD6D1-884C-43F2-877F-6CD3349299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759" y="6377453"/>
                <a:ext cx="1211933" cy="306012"/>
              </a:xfrm>
              <a:prstGeom prst="rect">
                <a:avLst/>
              </a:prstGeom>
            </p:spPr>
          </p:pic>
          <p:sp>
            <p:nvSpPr>
              <p:cNvPr id="14" name="TextBox 4">
                <a:extLst>
                  <a:ext uri="{FF2B5EF4-FFF2-40B4-BE49-F238E27FC236}">
                    <a16:creationId xmlns:a16="http://schemas.microsoft.com/office/drawing/2014/main" id="{6CD815F2-92EB-4315-AFBD-1C7D1EF8841F}"/>
                  </a:ext>
                </a:extLst>
              </p:cNvPr>
              <p:cNvSpPr txBox="1"/>
              <p:nvPr/>
            </p:nvSpPr>
            <p:spPr>
              <a:xfrm>
                <a:off x="201189" y="6330553"/>
                <a:ext cx="1768970" cy="369332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Century Gothic" panose="020B0502020202020204" pitchFamily="34" charset="0"/>
                    <a:cs typeface="Calibri"/>
                  </a:rPr>
                  <a:t>@jacek_mil</a:t>
                </a:r>
              </a:p>
            </p:txBody>
          </p:sp>
        </p:grpSp>
        <p:cxnSp>
          <p:nvCxnSpPr>
            <p:cNvPr id="12" name="Łącznik prosty 11">
              <a:extLst>
                <a:ext uri="{FF2B5EF4-FFF2-40B4-BE49-F238E27FC236}">
                  <a16:creationId xmlns:a16="http://schemas.microsoft.com/office/drawing/2014/main" id="{0B62C5DC-7941-4507-B685-95BAEC657AD4}"/>
                </a:ext>
              </a:extLst>
            </p:cNvPr>
            <p:cNvCxnSpPr>
              <a:cxnSpLocks/>
            </p:cNvCxnSpPr>
            <p:nvPr/>
          </p:nvCxnSpPr>
          <p:spPr>
            <a:xfrm>
              <a:off x="201189" y="6299200"/>
              <a:ext cx="30296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0567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CFA5F4-1A8E-48F5-9209-7F24485B1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074621-AE44-40C4-8323-DF5185BC9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530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9E9B6-6FB6-45D3-AA4B-D4EBCB5BF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43467"/>
            <a:ext cx="7696199" cy="1079989"/>
          </a:xfrm>
        </p:spPr>
        <p:txBody>
          <a:bodyPr>
            <a:normAutofit/>
          </a:bodyPr>
          <a:lstStyle/>
          <a:p>
            <a:r>
              <a:rPr lang="en-US" sz="3600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Outbox</a:t>
            </a:r>
            <a:endParaRPr lang="en-US" dirty="0"/>
          </a:p>
        </p:txBody>
      </p:sp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3A813CF6-62B5-4A36-911F-A968674C25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60" t="56699" r="-64" b="2433"/>
          <a:stretch/>
        </p:blipFill>
        <p:spPr>
          <a:xfrm>
            <a:off x="6692702" y="935595"/>
            <a:ext cx="5197236" cy="5549916"/>
          </a:xfrm>
          <a:prstGeom prst="rect">
            <a:avLst/>
          </a:prstGeom>
        </p:spPr>
      </p:pic>
      <p:graphicFrame>
        <p:nvGraphicFramePr>
          <p:cNvPr id="7" name="Tabela 4">
            <a:extLst>
              <a:ext uri="{FF2B5EF4-FFF2-40B4-BE49-F238E27FC236}">
                <a16:creationId xmlns:a16="http://schemas.microsoft.com/office/drawing/2014/main" id="{204B9781-ACDC-4D74-9AE2-51C56D71DD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29431"/>
              </p:ext>
            </p:extLst>
          </p:nvPr>
        </p:nvGraphicFramePr>
        <p:xfrm>
          <a:off x="448844" y="2800913"/>
          <a:ext cx="6073876" cy="301659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718866">
                  <a:extLst>
                    <a:ext uri="{9D8B030D-6E8A-4147-A177-3AD203B41FA5}">
                      <a16:colId xmlns:a16="http://schemas.microsoft.com/office/drawing/2014/main" val="2838044099"/>
                    </a:ext>
                  </a:extLst>
                </a:gridCol>
                <a:gridCol w="3355010">
                  <a:extLst>
                    <a:ext uri="{9D8B030D-6E8A-4147-A177-3AD203B41FA5}">
                      <a16:colId xmlns:a16="http://schemas.microsoft.com/office/drawing/2014/main" val="3972904285"/>
                    </a:ext>
                  </a:extLst>
                </a:gridCol>
              </a:tblGrid>
              <a:tr h="349242">
                <a:tc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err="1"/>
                        <a:t>async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59328"/>
                  </a:ext>
                </a:extLst>
              </a:tr>
              <a:tr h="349242">
                <a:tc>
                  <a:txBody>
                    <a:bodyPr/>
                    <a:lstStyle/>
                    <a:p>
                      <a:r>
                        <a:rPr lang="pl-PL" dirty="0" err="1"/>
                        <a:t>consistency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err="1"/>
                        <a:t>eventual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304529"/>
                  </a:ext>
                </a:extLst>
              </a:tr>
              <a:tr h="502459">
                <a:tc>
                  <a:txBody>
                    <a:bodyPr/>
                    <a:lstStyle/>
                    <a:p>
                      <a:r>
                        <a:rPr lang="pl-PL" dirty="0" err="1"/>
                        <a:t>Implementation</a:t>
                      </a:r>
                      <a:r>
                        <a:rPr lang="pl-PL" dirty="0"/>
                        <a:t> </a:t>
                      </a:r>
                      <a:r>
                        <a:rPr lang="pl-PL" dirty="0" err="1"/>
                        <a:t>effort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err="1"/>
                        <a:t>Complex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426885"/>
                  </a:ext>
                </a:extLst>
              </a:tr>
              <a:tr h="502459">
                <a:tc>
                  <a:txBody>
                    <a:bodyPr/>
                    <a:lstStyle/>
                    <a:p>
                      <a:r>
                        <a:rPr lang="pl-PL" dirty="0"/>
                        <a:t>Processing </a:t>
                      </a:r>
                      <a:r>
                        <a:rPr lang="pl-PL" dirty="0" err="1"/>
                        <a:t>time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Same but </a:t>
                      </a:r>
                      <a:r>
                        <a:rPr lang="pl-PL" dirty="0" err="1"/>
                        <a:t>split</a:t>
                      </a:r>
                      <a:r>
                        <a:rPr lang="pl-PL" dirty="0"/>
                        <a:t> to </a:t>
                      </a:r>
                      <a:r>
                        <a:rPr lang="pl-PL" dirty="0" err="1"/>
                        <a:t>steps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940631"/>
                  </a:ext>
                </a:extLst>
              </a:tr>
              <a:tr h="602802">
                <a:tc>
                  <a:txBody>
                    <a:bodyPr/>
                    <a:lstStyle/>
                    <a:p>
                      <a:r>
                        <a:rPr lang="pl-PL" dirty="0"/>
                        <a:t>Handling </a:t>
                      </a:r>
                      <a:r>
                        <a:rPr lang="pl-PL" dirty="0" err="1"/>
                        <a:t>errors</a:t>
                      </a:r>
                      <a:r>
                        <a:rPr lang="pl-PL" dirty="0"/>
                        <a:t> / </a:t>
                      </a:r>
                      <a:r>
                        <a:rPr lang="pl-PL" dirty="0" err="1"/>
                        <a:t>rollbacks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err="1"/>
                        <a:t>Reconciliation</a:t>
                      </a:r>
                      <a:r>
                        <a:rPr lang="pl-PL" dirty="0"/>
                        <a:t> </a:t>
                      </a:r>
                      <a:r>
                        <a:rPr lang="pl-PL" dirty="0" err="1"/>
                        <a:t>needed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132293"/>
                  </a:ext>
                </a:extLst>
              </a:tr>
              <a:tr h="602802">
                <a:tc>
                  <a:txBody>
                    <a:bodyPr/>
                    <a:lstStyle/>
                    <a:p>
                      <a:r>
                        <a:rPr lang="pl-PL" dirty="0" err="1"/>
                        <a:t>Retry</a:t>
                      </a:r>
                      <a:r>
                        <a:rPr lang="pl-PL" dirty="0"/>
                        <a:t> </a:t>
                      </a:r>
                      <a:r>
                        <a:rPr lang="pl-PL" dirty="0" err="1"/>
                        <a:t>mechanism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err="1"/>
                        <a:t>Simpler</a:t>
                      </a:r>
                      <a:r>
                        <a:rPr lang="pl-PL" dirty="0"/>
                        <a:t>, </a:t>
                      </a:r>
                      <a:r>
                        <a:rPr lang="pl-PL" dirty="0" err="1"/>
                        <a:t>depending</a:t>
                      </a:r>
                      <a:r>
                        <a:rPr lang="pl-PL" dirty="0"/>
                        <a:t> on a </a:t>
                      </a:r>
                      <a:r>
                        <a:rPr lang="pl-PL" dirty="0" err="1"/>
                        <a:t>tools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78404"/>
                  </a:ext>
                </a:extLst>
              </a:tr>
            </a:tbl>
          </a:graphicData>
        </a:graphic>
      </p:graphicFrame>
      <p:grpSp>
        <p:nvGrpSpPr>
          <p:cNvPr id="9" name="Grupa 8">
            <a:extLst>
              <a:ext uri="{FF2B5EF4-FFF2-40B4-BE49-F238E27FC236}">
                <a16:creationId xmlns:a16="http://schemas.microsoft.com/office/drawing/2014/main" id="{D7ACBB21-0225-47BA-A211-8943186FE506}"/>
              </a:ext>
            </a:extLst>
          </p:cNvPr>
          <p:cNvGrpSpPr/>
          <p:nvPr/>
        </p:nvGrpSpPr>
        <p:grpSpPr>
          <a:xfrm>
            <a:off x="155469" y="6339840"/>
            <a:ext cx="3029691" cy="400685"/>
            <a:chOff x="201189" y="6299200"/>
            <a:chExt cx="3029691" cy="400685"/>
          </a:xfrm>
        </p:grpSpPr>
        <p:grpSp>
          <p:nvGrpSpPr>
            <p:cNvPr id="11" name="Grupa 10">
              <a:extLst>
                <a:ext uri="{FF2B5EF4-FFF2-40B4-BE49-F238E27FC236}">
                  <a16:creationId xmlns:a16="http://schemas.microsoft.com/office/drawing/2014/main" id="{09857F03-406C-4E74-95C2-CEE8F181DEA5}"/>
                </a:ext>
              </a:extLst>
            </p:cNvPr>
            <p:cNvGrpSpPr/>
            <p:nvPr/>
          </p:nvGrpSpPr>
          <p:grpSpPr>
            <a:xfrm>
              <a:off x="201189" y="6330553"/>
              <a:ext cx="2955503" cy="369332"/>
              <a:chOff x="201189" y="6330553"/>
              <a:chExt cx="2955503" cy="369332"/>
            </a:xfrm>
          </p:grpSpPr>
          <p:pic>
            <p:nvPicPr>
              <p:cNvPr id="13" name="Obraz 12">
                <a:extLst>
                  <a:ext uri="{FF2B5EF4-FFF2-40B4-BE49-F238E27FC236}">
                    <a16:creationId xmlns:a16="http://schemas.microsoft.com/office/drawing/2014/main" id="{0AA608FA-1095-4856-AABE-FBE6178B2E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759" y="6377453"/>
                <a:ext cx="1211933" cy="306012"/>
              </a:xfrm>
              <a:prstGeom prst="rect">
                <a:avLst/>
              </a:prstGeom>
            </p:spPr>
          </p:pic>
          <p:sp>
            <p:nvSpPr>
              <p:cNvPr id="14" name="TextBox 4">
                <a:extLst>
                  <a:ext uri="{FF2B5EF4-FFF2-40B4-BE49-F238E27FC236}">
                    <a16:creationId xmlns:a16="http://schemas.microsoft.com/office/drawing/2014/main" id="{E8C70BB7-FA59-449A-B8BC-51007A23A96C}"/>
                  </a:ext>
                </a:extLst>
              </p:cNvPr>
              <p:cNvSpPr txBox="1"/>
              <p:nvPr/>
            </p:nvSpPr>
            <p:spPr>
              <a:xfrm>
                <a:off x="201189" y="6330553"/>
                <a:ext cx="1768970" cy="369332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Century Gothic" panose="020B0502020202020204" pitchFamily="34" charset="0"/>
                    <a:cs typeface="Calibri"/>
                  </a:rPr>
                  <a:t>@jacek_mil</a:t>
                </a:r>
              </a:p>
            </p:txBody>
          </p:sp>
        </p:grpSp>
        <p:cxnSp>
          <p:nvCxnSpPr>
            <p:cNvPr id="12" name="Łącznik prosty 11">
              <a:extLst>
                <a:ext uri="{FF2B5EF4-FFF2-40B4-BE49-F238E27FC236}">
                  <a16:creationId xmlns:a16="http://schemas.microsoft.com/office/drawing/2014/main" id="{3FC4E7D0-E023-4199-946E-56BD864D2C71}"/>
                </a:ext>
              </a:extLst>
            </p:cNvPr>
            <p:cNvCxnSpPr>
              <a:cxnSpLocks/>
            </p:cNvCxnSpPr>
            <p:nvPr/>
          </p:nvCxnSpPr>
          <p:spPr>
            <a:xfrm>
              <a:off x="201189" y="6299200"/>
              <a:ext cx="30296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2419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CFA5F4-1A8E-48F5-9209-7F24485B1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074621-AE44-40C4-8323-DF5185BC9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530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9E9B6-6FB6-45D3-AA4B-D4EBCB5BF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43467"/>
            <a:ext cx="7696199" cy="1079989"/>
          </a:xfrm>
        </p:spPr>
        <p:txBody>
          <a:bodyPr>
            <a:normAutofit/>
          </a:bodyPr>
          <a:lstStyle/>
          <a:p>
            <a:r>
              <a:rPr lang="en-US" sz="3600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Outbox with queue</a:t>
            </a:r>
            <a:endParaRPr lang="en-US" dirty="0"/>
          </a:p>
        </p:txBody>
      </p:sp>
      <p:grpSp>
        <p:nvGrpSpPr>
          <p:cNvPr id="5" name="Grupa 4">
            <a:extLst>
              <a:ext uri="{FF2B5EF4-FFF2-40B4-BE49-F238E27FC236}">
                <a16:creationId xmlns:a16="http://schemas.microsoft.com/office/drawing/2014/main" id="{685D12CE-D8D7-40AA-9468-A84337A9237E}"/>
              </a:ext>
            </a:extLst>
          </p:cNvPr>
          <p:cNvGrpSpPr/>
          <p:nvPr/>
        </p:nvGrpSpPr>
        <p:grpSpPr>
          <a:xfrm>
            <a:off x="3399579" y="1546150"/>
            <a:ext cx="6069334" cy="5226077"/>
            <a:chOff x="3399579" y="1546150"/>
            <a:chExt cx="6069334" cy="5226077"/>
          </a:xfrm>
        </p:grpSpPr>
        <p:pic>
          <p:nvPicPr>
            <p:cNvPr id="3" name="Picture 3" descr="Chart&#10;&#10;Description automatically generated">
              <a:extLst>
                <a:ext uri="{FF2B5EF4-FFF2-40B4-BE49-F238E27FC236}">
                  <a16:creationId xmlns:a16="http://schemas.microsoft.com/office/drawing/2014/main" id="{9DC6AB89-965F-48F3-AD60-96CABCB963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5193" t="52418" r="3452" b="2320"/>
            <a:stretch/>
          </p:blipFill>
          <p:spPr>
            <a:xfrm>
              <a:off x="3399579" y="1546150"/>
              <a:ext cx="6069334" cy="5226077"/>
            </a:xfrm>
            <a:prstGeom prst="rect">
              <a:avLst/>
            </a:prstGeom>
          </p:spPr>
        </p:pic>
        <p:sp>
          <p:nvSpPr>
            <p:cNvPr id="4" name="pole tekstowe 3">
              <a:extLst>
                <a:ext uri="{FF2B5EF4-FFF2-40B4-BE49-F238E27FC236}">
                  <a16:creationId xmlns:a16="http://schemas.microsoft.com/office/drawing/2014/main" id="{13F6ED2E-9A8A-42E9-9508-96DACC569066}"/>
                </a:ext>
              </a:extLst>
            </p:cNvPr>
            <p:cNvSpPr txBox="1"/>
            <p:nvPr/>
          </p:nvSpPr>
          <p:spPr>
            <a:xfrm>
              <a:off x="6583680" y="2626139"/>
              <a:ext cx="1071880" cy="8435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pl-PL" dirty="0"/>
            </a:p>
          </p:txBody>
        </p:sp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6FC3CAFB-76CB-4763-86AF-EB0CA7EBC0A5}"/>
              </a:ext>
            </a:extLst>
          </p:cNvPr>
          <p:cNvGrpSpPr/>
          <p:nvPr/>
        </p:nvGrpSpPr>
        <p:grpSpPr>
          <a:xfrm>
            <a:off x="155469" y="6339840"/>
            <a:ext cx="3029691" cy="400685"/>
            <a:chOff x="201189" y="6299200"/>
            <a:chExt cx="3029691" cy="400685"/>
          </a:xfrm>
        </p:grpSpPr>
        <p:grpSp>
          <p:nvGrpSpPr>
            <p:cNvPr id="11" name="Grupa 10">
              <a:extLst>
                <a:ext uri="{FF2B5EF4-FFF2-40B4-BE49-F238E27FC236}">
                  <a16:creationId xmlns:a16="http://schemas.microsoft.com/office/drawing/2014/main" id="{03B94F03-BC59-4DF1-816E-BCDAC3EC0915}"/>
                </a:ext>
              </a:extLst>
            </p:cNvPr>
            <p:cNvGrpSpPr/>
            <p:nvPr/>
          </p:nvGrpSpPr>
          <p:grpSpPr>
            <a:xfrm>
              <a:off x="201189" y="6330553"/>
              <a:ext cx="2955503" cy="369332"/>
              <a:chOff x="201189" y="6330553"/>
              <a:chExt cx="2955503" cy="369332"/>
            </a:xfrm>
          </p:grpSpPr>
          <p:pic>
            <p:nvPicPr>
              <p:cNvPr id="13" name="Obraz 12">
                <a:extLst>
                  <a:ext uri="{FF2B5EF4-FFF2-40B4-BE49-F238E27FC236}">
                    <a16:creationId xmlns:a16="http://schemas.microsoft.com/office/drawing/2014/main" id="{59F4394B-6FB2-402B-8A0E-8270B1F21B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759" y="6377453"/>
                <a:ext cx="1211933" cy="306012"/>
              </a:xfrm>
              <a:prstGeom prst="rect">
                <a:avLst/>
              </a:prstGeom>
            </p:spPr>
          </p:pic>
          <p:sp>
            <p:nvSpPr>
              <p:cNvPr id="14" name="TextBox 4">
                <a:extLst>
                  <a:ext uri="{FF2B5EF4-FFF2-40B4-BE49-F238E27FC236}">
                    <a16:creationId xmlns:a16="http://schemas.microsoft.com/office/drawing/2014/main" id="{F498E4AC-3B94-48F1-A87D-E56E1E4F878A}"/>
                  </a:ext>
                </a:extLst>
              </p:cNvPr>
              <p:cNvSpPr txBox="1"/>
              <p:nvPr/>
            </p:nvSpPr>
            <p:spPr>
              <a:xfrm>
                <a:off x="201189" y="6330553"/>
                <a:ext cx="1768970" cy="369332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Century Gothic" panose="020B0502020202020204" pitchFamily="34" charset="0"/>
                    <a:cs typeface="Calibri"/>
                  </a:rPr>
                  <a:t>@jacek_mil</a:t>
                </a:r>
              </a:p>
            </p:txBody>
          </p:sp>
        </p:grpSp>
        <p:cxnSp>
          <p:nvCxnSpPr>
            <p:cNvPr id="12" name="Łącznik prosty 11">
              <a:extLst>
                <a:ext uri="{FF2B5EF4-FFF2-40B4-BE49-F238E27FC236}">
                  <a16:creationId xmlns:a16="http://schemas.microsoft.com/office/drawing/2014/main" id="{7D540D20-E073-4B1A-ACC4-95B5BF7B8E1F}"/>
                </a:ext>
              </a:extLst>
            </p:cNvPr>
            <p:cNvCxnSpPr>
              <a:cxnSpLocks/>
            </p:cNvCxnSpPr>
            <p:nvPr/>
          </p:nvCxnSpPr>
          <p:spPr>
            <a:xfrm>
              <a:off x="201189" y="6299200"/>
              <a:ext cx="30296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2339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CFA5F4-1A8E-48F5-9209-7F24485B1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074621-AE44-40C4-8323-DF5185BC9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530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9E9B6-6FB6-45D3-AA4B-D4EBCB5BF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43467"/>
            <a:ext cx="7696199" cy="1079989"/>
          </a:xfrm>
        </p:spPr>
        <p:txBody>
          <a:bodyPr>
            <a:normAutofit/>
          </a:bodyPr>
          <a:lstStyle/>
          <a:p>
            <a:r>
              <a:rPr lang="en-US" sz="3600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Is the queue needed?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965FC-13AC-4C41-B62B-1FD79B2CF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84955"/>
            <a:ext cx="7696199" cy="3416406"/>
          </a:xfrm>
        </p:spPr>
        <p:txBody>
          <a:bodyPr>
            <a:normAutofit/>
          </a:bodyPr>
          <a:lstStyle/>
          <a:p>
            <a:pPr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Handles retries</a:t>
            </a:r>
          </a:p>
          <a:p>
            <a:pPr lvl="1">
              <a:buClr>
                <a:srgbClr val="FFFFFF"/>
              </a:buClr>
            </a:pP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DLQ 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Mechanism</a:t>
            </a:r>
            <a:endParaRPr lang="pl-PL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ffloads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DB transactions</a:t>
            </a:r>
          </a:p>
          <a:p>
            <a:pPr lvl="1">
              <a:buClr>
                <a:srgbClr val="FFFFFF"/>
              </a:buClr>
            </a:pP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When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API requests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are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slow</a:t>
            </a:r>
            <a:endParaRPr lang="pl-PL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lvl="1"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Reduces the outbox table size</a:t>
            </a:r>
          </a:p>
          <a:p>
            <a:pPr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Adds complexity</a:t>
            </a:r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04A74969-87A3-492F-9F12-F65AB9D406D8}"/>
              </a:ext>
            </a:extLst>
          </p:cNvPr>
          <p:cNvGrpSpPr/>
          <p:nvPr/>
        </p:nvGrpSpPr>
        <p:grpSpPr>
          <a:xfrm>
            <a:off x="155469" y="6339840"/>
            <a:ext cx="3029691" cy="400685"/>
            <a:chOff x="201189" y="6299200"/>
            <a:chExt cx="3029691" cy="400685"/>
          </a:xfrm>
        </p:grpSpPr>
        <p:grpSp>
          <p:nvGrpSpPr>
            <p:cNvPr id="7" name="Grupa 6">
              <a:extLst>
                <a:ext uri="{FF2B5EF4-FFF2-40B4-BE49-F238E27FC236}">
                  <a16:creationId xmlns:a16="http://schemas.microsoft.com/office/drawing/2014/main" id="{65F459D4-F766-485A-84E5-5FD12717EAAE}"/>
                </a:ext>
              </a:extLst>
            </p:cNvPr>
            <p:cNvGrpSpPr/>
            <p:nvPr/>
          </p:nvGrpSpPr>
          <p:grpSpPr>
            <a:xfrm>
              <a:off x="201189" y="6330553"/>
              <a:ext cx="2955503" cy="369332"/>
              <a:chOff x="201189" y="6330553"/>
              <a:chExt cx="2955503" cy="369332"/>
            </a:xfrm>
          </p:grpSpPr>
          <p:pic>
            <p:nvPicPr>
              <p:cNvPr id="11" name="Obraz 10">
                <a:extLst>
                  <a:ext uri="{FF2B5EF4-FFF2-40B4-BE49-F238E27FC236}">
                    <a16:creationId xmlns:a16="http://schemas.microsoft.com/office/drawing/2014/main" id="{D5A36B12-2827-41A2-BC14-2BB32CCEE9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759" y="6377453"/>
                <a:ext cx="1211933" cy="306012"/>
              </a:xfrm>
              <a:prstGeom prst="rect">
                <a:avLst/>
              </a:prstGeom>
            </p:spPr>
          </p:pic>
          <p:sp>
            <p:nvSpPr>
              <p:cNvPr id="12" name="TextBox 4">
                <a:extLst>
                  <a:ext uri="{FF2B5EF4-FFF2-40B4-BE49-F238E27FC236}">
                    <a16:creationId xmlns:a16="http://schemas.microsoft.com/office/drawing/2014/main" id="{0629989D-EDB9-4223-90B0-391AB5147D46}"/>
                  </a:ext>
                </a:extLst>
              </p:cNvPr>
              <p:cNvSpPr txBox="1"/>
              <p:nvPr/>
            </p:nvSpPr>
            <p:spPr>
              <a:xfrm>
                <a:off x="201189" y="6330553"/>
                <a:ext cx="1768970" cy="369332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Century Gothic" panose="020B0502020202020204" pitchFamily="34" charset="0"/>
                    <a:cs typeface="Calibri"/>
                  </a:rPr>
                  <a:t>@jacek_mil</a:t>
                </a:r>
              </a:p>
            </p:txBody>
          </p:sp>
        </p:grpSp>
        <p:cxnSp>
          <p:nvCxnSpPr>
            <p:cNvPr id="9" name="Łącznik prosty 8">
              <a:extLst>
                <a:ext uri="{FF2B5EF4-FFF2-40B4-BE49-F238E27FC236}">
                  <a16:creationId xmlns:a16="http://schemas.microsoft.com/office/drawing/2014/main" id="{878EFC3C-123B-41AB-BEE8-3947471D980D}"/>
                </a:ext>
              </a:extLst>
            </p:cNvPr>
            <p:cNvCxnSpPr>
              <a:cxnSpLocks/>
            </p:cNvCxnSpPr>
            <p:nvPr/>
          </p:nvCxnSpPr>
          <p:spPr>
            <a:xfrm>
              <a:off x="201189" y="6299200"/>
              <a:ext cx="30296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3485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CFA5F4-1A8E-48F5-9209-7F24485B1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074621-AE44-40C4-8323-DF5185BC9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530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9E9B6-6FB6-45D3-AA4B-D4EBCB5BF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43467"/>
            <a:ext cx="7696199" cy="1079989"/>
          </a:xfrm>
        </p:spPr>
        <p:txBody>
          <a:bodyPr>
            <a:normAutofit/>
          </a:bodyPr>
          <a:lstStyle/>
          <a:p>
            <a:r>
              <a:rPr lang="en-US" sz="3600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The IDEA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965FC-13AC-4C41-B62B-1FD79B2CF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74795"/>
            <a:ext cx="7696199" cy="3416406"/>
          </a:xfrm>
        </p:spPr>
        <p:txBody>
          <a:bodyPr>
            <a:normAutofit/>
          </a:bodyPr>
          <a:lstStyle/>
          <a:p>
            <a:pPr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Write in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db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, other thread is reading (graphic)</a:t>
            </a:r>
          </a:p>
          <a:p>
            <a:pPr>
              <a:buClr>
                <a:srgbClr val="FFFFFF"/>
              </a:buClr>
            </a:pP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Show where transaction boundaries are, where they are lost</a:t>
            </a:r>
          </a:p>
          <a:p>
            <a:pPr lvl="1"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Saving in DB and putting in queue is a distributed transaction, do you want to add msg to queue within SQS transaction? </a:t>
            </a:r>
          </a:p>
        </p:txBody>
      </p:sp>
    </p:spTree>
    <p:extLst>
      <p:ext uri="{BB962C8B-B14F-4D97-AF65-F5344CB8AC3E}">
        <p14:creationId xmlns:p14="http://schemas.microsoft.com/office/powerpoint/2010/main" val="221152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CFA5F4-1A8E-48F5-9209-7F24485B1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074621-AE44-40C4-8323-DF5185BC9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530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9E9B6-6FB6-45D3-AA4B-D4EBCB5BF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43467"/>
            <a:ext cx="7696199" cy="1079989"/>
          </a:xfrm>
        </p:spPr>
        <p:txBody>
          <a:bodyPr>
            <a:normAutofit/>
          </a:bodyPr>
          <a:lstStyle/>
          <a:p>
            <a:r>
              <a:rPr lang="en-US" sz="3600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What does it serve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965FC-13AC-4C41-B62B-1FD79B2CF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74795"/>
            <a:ext cx="7696199" cy="3416406"/>
          </a:xfrm>
        </p:spPr>
        <p:txBody>
          <a:bodyPr>
            <a:normAutofit/>
          </a:bodyPr>
          <a:lstStyle/>
          <a:p>
            <a:pPr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Async</a:t>
            </a:r>
          </a:p>
          <a:p>
            <a:pPr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Must be consistent, can be eventually consistent</a:t>
            </a:r>
          </a:p>
          <a:p>
            <a:pPr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Request – response</a:t>
            </a:r>
          </a:p>
          <a:p>
            <a:pPr lvl="1">
              <a:buClr>
                <a:srgbClr val="FFFFFF"/>
              </a:buClr>
            </a:pP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With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response is handled asynchronously</a:t>
            </a:r>
          </a:p>
          <a:p>
            <a:pPr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Distributed transaction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replacement</a:t>
            </a:r>
            <a:endParaRPr lang="en-US" dirty="0"/>
          </a:p>
          <a:p>
            <a:pPr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At least once delivery</a:t>
            </a:r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A43FD570-335B-49BE-AD99-A05518F8A873}"/>
              </a:ext>
            </a:extLst>
          </p:cNvPr>
          <p:cNvGrpSpPr/>
          <p:nvPr/>
        </p:nvGrpSpPr>
        <p:grpSpPr>
          <a:xfrm>
            <a:off x="155469" y="6339840"/>
            <a:ext cx="3029691" cy="400685"/>
            <a:chOff x="201189" y="6299200"/>
            <a:chExt cx="3029691" cy="400685"/>
          </a:xfrm>
        </p:grpSpPr>
        <p:grpSp>
          <p:nvGrpSpPr>
            <p:cNvPr id="9" name="Grupa 8">
              <a:extLst>
                <a:ext uri="{FF2B5EF4-FFF2-40B4-BE49-F238E27FC236}">
                  <a16:creationId xmlns:a16="http://schemas.microsoft.com/office/drawing/2014/main" id="{C854CF4E-BE09-4648-8B19-87CED7B6668B}"/>
                </a:ext>
              </a:extLst>
            </p:cNvPr>
            <p:cNvGrpSpPr/>
            <p:nvPr/>
          </p:nvGrpSpPr>
          <p:grpSpPr>
            <a:xfrm>
              <a:off x="201189" y="6330553"/>
              <a:ext cx="2955503" cy="369332"/>
              <a:chOff x="201189" y="6330553"/>
              <a:chExt cx="2955503" cy="369332"/>
            </a:xfrm>
          </p:grpSpPr>
          <p:pic>
            <p:nvPicPr>
              <p:cNvPr id="12" name="Obraz 11">
                <a:extLst>
                  <a:ext uri="{FF2B5EF4-FFF2-40B4-BE49-F238E27FC236}">
                    <a16:creationId xmlns:a16="http://schemas.microsoft.com/office/drawing/2014/main" id="{31627F1A-D233-40EC-AAAF-52A9BED781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759" y="6377453"/>
                <a:ext cx="1211933" cy="306012"/>
              </a:xfrm>
              <a:prstGeom prst="rect">
                <a:avLst/>
              </a:prstGeom>
            </p:spPr>
          </p:pic>
          <p:sp>
            <p:nvSpPr>
              <p:cNvPr id="13" name="TextBox 4">
                <a:extLst>
                  <a:ext uri="{FF2B5EF4-FFF2-40B4-BE49-F238E27FC236}">
                    <a16:creationId xmlns:a16="http://schemas.microsoft.com/office/drawing/2014/main" id="{0787BCBE-5B40-47AA-8E33-8EF7B56A2EA5}"/>
                  </a:ext>
                </a:extLst>
              </p:cNvPr>
              <p:cNvSpPr txBox="1"/>
              <p:nvPr/>
            </p:nvSpPr>
            <p:spPr>
              <a:xfrm>
                <a:off x="201189" y="6330553"/>
                <a:ext cx="1768970" cy="369332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Century Gothic" panose="020B0502020202020204" pitchFamily="34" charset="0"/>
                    <a:cs typeface="Calibri"/>
                  </a:rPr>
                  <a:t>@jacek_mil</a:t>
                </a:r>
              </a:p>
            </p:txBody>
          </p:sp>
        </p:grpSp>
        <p:cxnSp>
          <p:nvCxnSpPr>
            <p:cNvPr id="11" name="Łącznik prosty 10">
              <a:extLst>
                <a:ext uri="{FF2B5EF4-FFF2-40B4-BE49-F238E27FC236}">
                  <a16:creationId xmlns:a16="http://schemas.microsoft.com/office/drawing/2014/main" id="{91208E41-DDDA-4C4A-A022-248257D2194D}"/>
                </a:ext>
              </a:extLst>
            </p:cNvPr>
            <p:cNvCxnSpPr>
              <a:cxnSpLocks/>
            </p:cNvCxnSpPr>
            <p:nvPr/>
          </p:nvCxnSpPr>
          <p:spPr>
            <a:xfrm>
              <a:off x="201189" y="6299200"/>
              <a:ext cx="30296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7587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CFA5F4-1A8E-48F5-9209-7F24485B1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074621-AE44-40C4-8323-DF5185BC9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530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9E9B6-6FB6-45D3-AA4B-D4EBCB5BF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43467"/>
            <a:ext cx="7696199" cy="1079989"/>
          </a:xfrm>
        </p:spPr>
        <p:txBody>
          <a:bodyPr>
            <a:normAutofit/>
          </a:bodyPr>
          <a:lstStyle/>
          <a:p>
            <a:r>
              <a:rPr lang="en-US" sz="3600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Outbox Use cases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965FC-13AC-4C41-B62B-1FD79B2CF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74795"/>
            <a:ext cx="7696199" cy="3416406"/>
          </a:xfrm>
        </p:spPr>
        <p:txBody>
          <a:bodyPr>
            <a:normAutofit/>
          </a:bodyPr>
          <a:lstStyle/>
          <a:p>
            <a:pPr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User signup creates a user in system A but also creates a record in system B</a:t>
            </a:r>
            <a:endParaRPr lang="en-US" dirty="0"/>
          </a:p>
          <a:p>
            <a:pPr lvl="1"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Unavailability of B should not prevent nor slow down the signup process in A</a:t>
            </a:r>
          </a:p>
          <a:p>
            <a:pPr lvl="1"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Add a sequence diagram?</a:t>
            </a:r>
          </a:p>
          <a:p>
            <a:pPr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User action publishes an event in reporting system (via API, queue, etc...)</a:t>
            </a:r>
          </a:p>
          <a:p>
            <a:pPr>
              <a:buClr>
                <a:srgbClr val="FFFFFF"/>
              </a:buClr>
            </a:pP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38073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A672405-5F81-4E97-B4FC-E7F2CC16F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013167-BB6E-4A2F-BE33-2B9043ABE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542" y="990601"/>
            <a:ext cx="6054045" cy="46329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150000"/>
              </a:lnSpc>
            </a:pPr>
            <a:r>
              <a:rPr lang="pl-PL" sz="3200" dirty="0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1. </a:t>
            </a:r>
            <a:r>
              <a:rPr lang="en-US" sz="3200" dirty="0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The problem</a:t>
            </a:r>
            <a:br>
              <a:rPr lang="pl-PL" sz="3200" dirty="0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pl-PL" sz="3200" dirty="0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2. The </a:t>
            </a:r>
            <a:r>
              <a:rPr lang="pl-PL" sz="3200" dirty="0" err="1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Outbox</a:t>
            </a:r>
            <a:r>
              <a:rPr lang="pl-PL" sz="3200" dirty="0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pl-PL" sz="3200" dirty="0" err="1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pattern</a:t>
            </a:r>
            <a:br>
              <a:rPr lang="pl-PL" sz="3200" dirty="0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pl-PL" sz="3200" dirty="0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3. </a:t>
            </a:r>
            <a:r>
              <a:rPr lang="pl-PL" sz="3200" dirty="0" err="1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Implementation</a:t>
            </a:r>
            <a:br>
              <a:rPr lang="pl-PL" sz="3200" dirty="0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pl-PL" sz="3200" dirty="0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4. </a:t>
            </a:r>
            <a:r>
              <a:rPr lang="pl-PL" sz="3200" dirty="0" err="1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Testing</a:t>
            </a:r>
            <a:br>
              <a:rPr lang="pl-PL" sz="3200" dirty="0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pl-PL" sz="3200" dirty="0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5. </a:t>
            </a:r>
            <a:r>
              <a:rPr lang="pl-PL" sz="3200" dirty="0" err="1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Concerns</a:t>
            </a:r>
            <a:endParaRPr lang="en-US" sz="32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668A5-B2DA-47FE-8B56-A933CCAED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2" y="990600"/>
            <a:ext cx="3191623" cy="46329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l-PL" sz="2100" dirty="0"/>
              <a:t>Agenda</a:t>
            </a:r>
            <a:endParaRPr lang="en-US" sz="21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86C303-74D6-4DF3-9113-E0A374D71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769" y="2057400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a 5">
            <a:extLst>
              <a:ext uri="{FF2B5EF4-FFF2-40B4-BE49-F238E27FC236}">
                <a16:creationId xmlns:a16="http://schemas.microsoft.com/office/drawing/2014/main" id="{4BAC617D-E6BE-4081-A1C6-61A19829ACA8}"/>
              </a:ext>
            </a:extLst>
          </p:cNvPr>
          <p:cNvGrpSpPr/>
          <p:nvPr/>
        </p:nvGrpSpPr>
        <p:grpSpPr>
          <a:xfrm>
            <a:off x="155469" y="6339840"/>
            <a:ext cx="3029691" cy="400685"/>
            <a:chOff x="201189" y="6299200"/>
            <a:chExt cx="3029691" cy="400685"/>
          </a:xfrm>
        </p:grpSpPr>
        <p:grpSp>
          <p:nvGrpSpPr>
            <p:cNvPr id="7" name="Grupa 6">
              <a:extLst>
                <a:ext uri="{FF2B5EF4-FFF2-40B4-BE49-F238E27FC236}">
                  <a16:creationId xmlns:a16="http://schemas.microsoft.com/office/drawing/2014/main" id="{5FD770D2-A74C-4904-B2E4-F0DB7A1F8DC4}"/>
                </a:ext>
              </a:extLst>
            </p:cNvPr>
            <p:cNvGrpSpPr/>
            <p:nvPr/>
          </p:nvGrpSpPr>
          <p:grpSpPr>
            <a:xfrm>
              <a:off x="201189" y="6330553"/>
              <a:ext cx="2955503" cy="369332"/>
              <a:chOff x="201189" y="6330553"/>
              <a:chExt cx="2955503" cy="369332"/>
            </a:xfrm>
          </p:grpSpPr>
          <p:pic>
            <p:nvPicPr>
              <p:cNvPr id="11" name="Obraz 10">
                <a:extLst>
                  <a:ext uri="{FF2B5EF4-FFF2-40B4-BE49-F238E27FC236}">
                    <a16:creationId xmlns:a16="http://schemas.microsoft.com/office/drawing/2014/main" id="{A3DEC262-48B0-4364-90E5-302D953764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759" y="6377453"/>
                <a:ext cx="1211933" cy="306012"/>
              </a:xfrm>
              <a:prstGeom prst="rect">
                <a:avLst/>
              </a:prstGeom>
            </p:spPr>
          </p:pic>
          <p:sp>
            <p:nvSpPr>
              <p:cNvPr id="12" name="TextBox 4">
                <a:extLst>
                  <a:ext uri="{FF2B5EF4-FFF2-40B4-BE49-F238E27FC236}">
                    <a16:creationId xmlns:a16="http://schemas.microsoft.com/office/drawing/2014/main" id="{E87E614A-793C-44D7-97D7-661C4D02C221}"/>
                  </a:ext>
                </a:extLst>
              </p:cNvPr>
              <p:cNvSpPr txBox="1"/>
              <p:nvPr/>
            </p:nvSpPr>
            <p:spPr>
              <a:xfrm>
                <a:off x="201189" y="6330553"/>
                <a:ext cx="1768970" cy="369332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Century Gothic" panose="020B0502020202020204" pitchFamily="34" charset="0"/>
                    <a:cs typeface="Calibri"/>
                  </a:rPr>
                  <a:t>@jacek_mil</a:t>
                </a:r>
              </a:p>
            </p:txBody>
          </p:sp>
        </p:grpSp>
        <p:cxnSp>
          <p:nvCxnSpPr>
            <p:cNvPr id="9" name="Łącznik prosty 8">
              <a:extLst>
                <a:ext uri="{FF2B5EF4-FFF2-40B4-BE49-F238E27FC236}">
                  <a16:creationId xmlns:a16="http://schemas.microsoft.com/office/drawing/2014/main" id="{25373A7D-80B0-4CDE-AB64-1025BEFE5AF9}"/>
                </a:ext>
              </a:extLst>
            </p:cNvPr>
            <p:cNvCxnSpPr>
              <a:cxnSpLocks/>
            </p:cNvCxnSpPr>
            <p:nvPr/>
          </p:nvCxnSpPr>
          <p:spPr>
            <a:xfrm>
              <a:off x="201189" y="6299200"/>
              <a:ext cx="30296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1557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A672405-5F81-4E97-B4FC-E7F2CC16F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013167-BB6E-4A2F-BE33-2B9043ABE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542" y="990601"/>
            <a:ext cx="6054045" cy="46329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800" dirty="0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Outbox Events Processing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668A5-B2DA-47FE-8B56-A933CCAED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2" y="990600"/>
            <a:ext cx="3191623" cy="46329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1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Implementation how-to</a:t>
            </a:r>
            <a:endParaRPr lang="en-US" sz="21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86C303-74D6-4DF3-9113-E0A374D71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769" y="2057400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a 5">
            <a:extLst>
              <a:ext uri="{FF2B5EF4-FFF2-40B4-BE49-F238E27FC236}">
                <a16:creationId xmlns:a16="http://schemas.microsoft.com/office/drawing/2014/main" id="{A4EE6146-F74D-4DCE-8418-A565DCDA3F25}"/>
              </a:ext>
            </a:extLst>
          </p:cNvPr>
          <p:cNvGrpSpPr/>
          <p:nvPr/>
        </p:nvGrpSpPr>
        <p:grpSpPr>
          <a:xfrm>
            <a:off x="155469" y="6339840"/>
            <a:ext cx="3029691" cy="400685"/>
            <a:chOff x="201189" y="6299200"/>
            <a:chExt cx="3029691" cy="400685"/>
          </a:xfrm>
        </p:grpSpPr>
        <p:grpSp>
          <p:nvGrpSpPr>
            <p:cNvPr id="7" name="Grupa 6">
              <a:extLst>
                <a:ext uri="{FF2B5EF4-FFF2-40B4-BE49-F238E27FC236}">
                  <a16:creationId xmlns:a16="http://schemas.microsoft.com/office/drawing/2014/main" id="{E8A71C99-70F4-4C61-AC08-EA488D23909C}"/>
                </a:ext>
              </a:extLst>
            </p:cNvPr>
            <p:cNvGrpSpPr/>
            <p:nvPr/>
          </p:nvGrpSpPr>
          <p:grpSpPr>
            <a:xfrm>
              <a:off x="201189" y="6330553"/>
              <a:ext cx="2955503" cy="369332"/>
              <a:chOff x="201189" y="6330553"/>
              <a:chExt cx="2955503" cy="369332"/>
            </a:xfrm>
          </p:grpSpPr>
          <p:pic>
            <p:nvPicPr>
              <p:cNvPr id="11" name="Obraz 10">
                <a:extLst>
                  <a:ext uri="{FF2B5EF4-FFF2-40B4-BE49-F238E27FC236}">
                    <a16:creationId xmlns:a16="http://schemas.microsoft.com/office/drawing/2014/main" id="{FAA6F764-86F0-4FB5-BE41-715E9C3452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759" y="6377453"/>
                <a:ext cx="1211933" cy="306012"/>
              </a:xfrm>
              <a:prstGeom prst="rect">
                <a:avLst/>
              </a:prstGeom>
            </p:spPr>
          </p:pic>
          <p:sp>
            <p:nvSpPr>
              <p:cNvPr id="12" name="TextBox 4">
                <a:extLst>
                  <a:ext uri="{FF2B5EF4-FFF2-40B4-BE49-F238E27FC236}">
                    <a16:creationId xmlns:a16="http://schemas.microsoft.com/office/drawing/2014/main" id="{D6294E78-392D-4723-B1DA-79AD4E9BF040}"/>
                  </a:ext>
                </a:extLst>
              </p:cNvPr>
              <p:cNvSpPr txBox="1"/>
              <p:nvPr/>
            </p:nvSpPr>
            <p:spPr>
              <a:xfrm>
                <a:off x="201189" y="6330553"/>
                <a:ext cx="1768970" cy="369332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Century Gothic" panose="020B0502020202020204" pitchFamily="34" charset="0"/>
                    <a:cs typeface="Calibri"/>
                  </a:rPr>
                  <a:t>@jacek_mil</a:t>
                </a:r>
              </a:p>
            </p:txBody>
          </p:sp>
        </p:grpSp>
        <p:cxnSp>
          <p:nvCxnSpPr>
            <p:cNvPr id="9" name="Łącznik prosty 8">
              <a:extLst>
                <a:ext uri="{FF2B5EF4-FFF2-40B4-BE49-F238E27FC236}">
                  <a16:creationId xmlns:a16="http://schemas.microsoft.com/office/drawing/2014/main" id="{0515619B-8C46-434D-BF09-8ECE45E235EA}"/>
                </a:ext>
              </a:extLst>
            </p:cNvPr>
            <p:cNvCxnSpPr>
              <a:cxnSpLocks/>
            </p:cNvCxnSpPr>
            <p:nvPr/>
          </p:nvCxnSpPr>
          <p:spPr>
            <a:xfrm>
              <a:off x="201189" y="6299200"/>
              <a:ext cx="30296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7028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CFA5F4-1A8E-48F5-9209-7F24485B1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074621-AE44-40C4-8323-DF5185BC9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530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9E9B6-6FB6-45D3-AA4B-D4EBCB5BF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43467"/>
            <a:ext cx="7696199" cy="1079989"/>
          </a:xfrm>
        </p:spPr>
        <p:txBody>
          <a:bodyPr>
            <a:normAutofit/>
          </a:bodyPr>
          <a:lstStyle/>
          <a:p>
            <a:r>
              <a:rPr lang="en-US" sz="3600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Saving to outbox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965FC-13AC-4C41-B62B-1FD79B2CF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74795"/>
            <a:ext cx="4742759" cy="3416406"/>
          </a:xfrm>
        </p:spPr>
        <p:txBody>
          <a:bodyPr>
            <a:normAutofit/>
          </a:bodyPr>
          <a:lstStyle/>
          <a:p>
            <a:pPr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Within business transaction</a:t>
            </a:r>
            <a:endParaRPr lang="pl-PL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Include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all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details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needed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at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later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steps</a:t>
            </a: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Order</a:t>
            </a:r>
            <a:endParaRPr lang="pl-PL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lvl="1">
              <a:buClr>
                <a:srgbClr val="FFFFFF"/>
              </a:buClr>
            </a:pP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Unordered</a:t>
            </a:r>
            <a:endParaRPr lang="pl-PL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lvl="1">
              <a:buClr>
                <a:srgbClr val="FFFFFF"/>
              </a:buClr>
            </a:pP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Global order</a:t>
            </a:r>
          </a:p>
          <a:p>
            <a:pPr lvl="1">
              <a:buClr>
                <a:srgbClr val="FFFFFF"/>
              </a:buClr>
            </a:pP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Local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order</a:t>
            </a: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5" name="Picture 3" descr="Chart&#10;&#10;Description automatically generated">
            <a:extLst>
              <a:ext uri="{FF2B5EF4-FFF2-40B4-BE49-F238E27FC236}">
                <a16:creationId xmlns:a16="http://schemas.microsoft.com/office/drawing/2014/main" id="{2D8B78EF-D492-4C53-BF64-EC46E70324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193" t="52418" r="3452" b="2320"/>
          <a:stretch/>
        </p:blipFill>
        <p:spPr>
          <a:xfrm>
            <a:off x="6003419" y="1362781"/>
            <a:ext cx="6069334" cy="5226077"/>
          </a:xfrm>
          <a:prstGeom prst="rect">
            <a:avLst/>
          </a:prstGeom>
        </p:spPr>
      </p:pic>
      <p:sp>
        <p:nvSpPr>
          <p:cNvPr id="4" name="Prostokąt 3">
            <a:extLst>
              <a:ext uri="{FF2B5EF4-FFF2-40B4-BE49-F238E27FC236}">
                <a16:creationId xmlns:a16="http://schemas.microsoft.com/office/drawing/2014/main" id="{2E752314-51A1-4763-B5F0-AC9B31B6C0CA}"/>
              </a:ext>
            </a:extLst>
          </p:cNvPr>
          <p:cNvSpPr/>
          <p:nvPr/>
        </p:nvSpPr>
        <p:spPr>
          <a:xfrm>
            <a:off x="6314440" y="2473960"/>
            <a:ext cx="1590040" cy="482600"/>
          </a:xfrm>
          <a:prstGeom prst="rect">
            <a:avLst/>
          </a:prstGeom>
          <a:solidFill>
            <a:srgbClr val="DCD084">
              <a:alpha val="1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2730CB29-61E8-483E-BAE5-A9AC1CD381FF}"/>
              </a:ext>
            </a:extLst>
          </p:cNvPr>
          <p:cNvGrpSpPr/>
          <p:nvPr/>
        </p:nvGrpSpPr>
        <p:grpSpPr>
          <a:xfrm>
            <a:off x="155469" y="6339840"/>
            <a:ext cx="3029691" cy="400685"/>
            <a:chOff x="201189" y="6299200"/>
            <a:chExt cx="3029691" cy="400685"/>
          </a:xfrm>
        </p:grpSpPr>
        <p:grpSp>
          <p:nvGrpSpPr>
            <p:cNvPr id="11" name="Grupa 10">
              <a:extLst>
                <a:ext uri="{FF2B5EF4-FFF2-40B4-BE49-F238E27FC236}">
                  <a16:creationId xmlns:a16="http://schemas.microsoft.com/office/drawing/2014/main" id="{FB8450A7-12F5-4DA5-8911-77F0D4A5889E}"/>
                </a:ext>
              </a:extLst>
            </p:cNvPr>
            <p:cNvGrpSpPr/>
            <p:nvPr/>
          </p:nvGrpSpPr>
          <p:grpSpPr>
            <a:xfrm>
              <a:off x="201189" y="6330553"/>
              <a:ext cx="2955503" cy="369332"/>
              <a:chOff x="201189" y="6330553"/>
              <a:chExt cx="2955503" cy="369332"/>
            </a:xfrm>
          </p:grpSpPr>
          <p:pic>
            <p:nvPicPr>
              <p:cNvPr id="13" name="Obraz 12">
                <a:extLst>
                  <a:ext uri="{FF2B5EF4-FFF2-40B4-BE49-F238E27FC236}">
                    <a16:creationId xmlns:a16="http://schemas.microsoft.com/office/drawing/2014/main" id="{C74C7374-AD83-4AAB-A6A1-71E3F10202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759" y="6377453"/>
                <a:ext cx="1211933" cy="306012"/>
              </a:xfrm>
              <a:prstGeom prst="rect">
                <a:avLst/>
              </a:prstGeom>
            </p:spPr>
          </p:pic>
          <p:sp>
            <p:nvSpPr>
              <p:cNvPr id="14" name="TextBox 4">
                <a:extLst>
                  <a:ext uri="{FF2B5EF4-FFF2-40B4-BE49-F238E27FC236}">
                    <a16:creationId xmlns:a16="http://schemas.microsoft.com/office/drawing/2014/main" id="{FC464336-4434-4C65-8B1A-4748F15CFB05}"/>
                  </a:ext>
                </a:extLst>
              </p:cNvPr>
              <p:cNvSpPr txBox="1"/>
              <p:nvPr/>
            </p:nvSpPr>
            <p:spPr>
              <a:xfrm>
                <a:off x="201189" y="6330553"/>
                <a:ext cx="1768970" cy="369332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Century Gothic" panose="020B0502020202020204" pitchFamily="34" charset="0"/>
                    <a:cs typeface="Calibri"/>
                  </a:rPr>
                  <a:t>@jacek_mil</a:t>
                </a:r>
              </a:p>
            </p:txBody>
          </p:sp>
        </p:grpSp>
        <p:cxnSp>
          <p:nvCxnSpPr>
            <p:cNvPr id="12" name="Łącznik prosty 11">
              <a:extLst>
                <a:ext uri="{FF2B5EF4-FFF2-40B4-BE49-F238E27FC236}">
                  <a16:creationId xmlns:a16="http://schemas.microsoft.com/office/drawing/2014/main" id="{2A659D68-3BE7-420D-9493-3DE724890348}"/>
                </a:ext>
              </a:extLst>
            </p:cNvPr>
            <p:cNvCxnSpPr>
              <a:cxnSpLocks/>
            </p:cNvCxnSpPr>
            <p:nvPr/>
          </p:nvCxnSpPr>
          <p:spPr>
            <a:xfrm>
              <a:off x="201189" y="6299200"/>
              <a:ext cx="30296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9034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CFA5F4-1A8E-48F5-9209-7F24485B1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074621-AE44-40C4-8323-DF5185BC9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530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9E9B6-6FB6-45D3-AA4B-D4EBCB5BF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43467"/>
            <a:ext cx="7696199" cy="1079989"/>
          </a:xfrm>
        </p:spPr>
        <p:txBody>
          <a:bodyPr>
            <a:normAutofit/>
          </a:bodyPr>
          <a:lstStyle/>
          <a:p>
            <a:r>
              <a:rPr lang="en-US" sz="3600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Reading outbox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965FC-13AC-4C41-B62B-1FD79B2CF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74795"/>
            <a:ext cx="4573587" cy="3416406"/>
          </a:xfrm>
        </p:spPr>
        <p:txBody>
          <a:bodyPr>
            <a:normAutofit/>
          </a:bodyPr>
          <a:lstStyle/>
          <a:p>
            <a:pPr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Periodically</a:t>
            </a:r>
          </a:p>
          <a:p>
            <a:pPr lvl="1"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Shedlock, quartz, 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cron</a:t>
            </a:r>
          </a:p>
          <a:p>
            <a:pPr lvl="1"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Reader on single instance in multi instance environment</a:t>
            </a:r>
          </a:p>
          <a:p>
            <a:pPr lvl="1">
              <a:buClr>
                <a:srgbClr val="FFFFFF"/>
              </a:buClr>
            </a:pP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choose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reading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interval</a:t>
            </a: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After transaction commit</a:t>
            </a:r>
            <a:endParaRPr lang="en-US" dirty="0"/>
          </a:p>
          <a:p>
            <a:pPr lvl="1">
              <a:buClr>
                <a:srgbClr val="FFFFFF"/>
              </a:buClr>
            </a:pP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Reducing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delay</a:t>
            </a:r>
          </a:p>
          <a:p>
            <a:pPr lvl="1">
              <a:buClr>
                <a:srgbClr val="FFFFFF"/>
              </a:buClr>
            </a:pP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By a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separate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thread</a:t>
            </a: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5" name="Picture 3" descr="Chart&#10;&#10;Description automatically generated">
            <a:extLst>
              <a:ext uri="{FF2B5EF4-FFF2-40B4-BE49-F238E27FC236}">
                <a16:creationId xmlns:a16="http://schemas.microsoft.com/office/drawing/2014/main" id="{0A4A4134-D72C-43D2-9B26-65EB5A6585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93" t="52418" r="3452" b="2320"/>
          <a:stretch/>
        </p:blipFill>
        <p:spPr>
          <a:xfrm>
            <a:off x="6044167" y="1403530"/>
            <a:ext cx="6069334" cy="5226077"/>
          </a:xfrm>
          <a:prstGeom prst="rect">
            <a:avLst/>
          </a:prstGeom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2CF6A9A5-4C24-4FA3-9F7B-219B5A95AF3B}"/>
              </a:ext>
            </a:extLst>
          </p:cNvPr>
          <p:cNvSpPr/>
          <p:nvPr/>
        </p:nvSpPr>
        <p:spPr>
          <a:xfrm>
            <a:off x="6563360" y="3667760"/>
            <a:ext cx="1590040" cy="482600"/>
          </a:xfrm>
          <a:prstGeom prst="rect">
            <a:avLst/>
          </a:prstGeom>
          <a:solidFill>
            <a:srgbClr val="DCD084">
              <a:alpha val="1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2EA43446-7C14-4E35-9F1D-26DAF175454D}"/>
              </a:ext>
            </a:extLst>
          </p:cNvPr>
          <p:cNvGrpSpPr/>
          <p:nvPr/>
        </p:nvGrpSpPr>
        <p:grpSpPr>
          <a:xfrm>
            <a:off x="155469" y="6339840"/>
            <a:ext cx="3029691" cy="400685"/>
            <a:chOff x="201189" y="6299200"/>
            <a:chExt cx="3029691" cy="400685"/>
          </a:xfrm>
        </p:grpSpPr>
        <p:grpSp>
          <p:nvGrpSpPr>
            <p:cNvPr id="11" name="Grupa 10">
              <a:extLst>
                <a:ext uri="{FF2B5EF4-FFF2-40B4-BE49-F238E27FC236}">
                  <a16:creationId xmlns:a16="http://schemas.microsoft.com/office/drawing/2014/main" id="{AFDB7F46-57C7-41E8-931C-29D4AAA48259}"/>
                </a:ext>
              </a:extLst>
            </p:cNvPr>
            <p:cNvGrpSpPr/>
            <p:nvPr/>
          </p:nvGrpSpPr>
          <p:grpSpPr>
            <a:xfrm>
              <a:off x="201189" y="6330553"/>
              <a:ext cx="2955503" cy="369332"/>
              <a:chOff x="201189" y="6330553"/>
              <a:chExt cx="2955503" cy="369332"/>
            </a:xfrm>
          </p:grpSpPr>
          <p:pic>
            <p:nvPicPr>
              <p:cNvPr id="13" name="Obraz 12">
                <a:extLst>
                  <a:ext uri="{FF2B5EF4-FFF2-40B4-BE49-F238E27FC236}">
                    <a16:creationId xmlns:a16="http://schemas.microsoft.com/office/drawing/2014/main" id="{734579B1-7EBC-4F85-8140-BB56C5F680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759" y="6377453"/>
                <a:ext cx="1211933" cy="306012"/>
              </a:xfrm>
              <a:prstGeom prst="rect">
                <a:avLst/>
              </a:prstGeom>
            </p:spPr>
          </p:pic>
          <p:sp>
            <p:nvSpPr>
              <p:cNvPr id="14" name="TextBox 4">
                <a:extLst>
                  <a:ext uri="{FF2B5EF4-FFF2-40B4-BE49-F238E27FC236}">
                    <a16:creationId xmlns:a16="http://schemas.microsoft.com/office/drawing/2014/main" id="{8D54761B-385A-4146-9174-3B9A36829A72}"/>
                  </a:ext>
                </a:extLst>
              </p:cNvPr>
              <p:cNvSpPr txBox="1"/>
              <p:nvPr/>
            </p:nvSpPr>
            <p:spPr>
              <a:xfrm>
                <a:off x="201189" y="6330553"/>
                <a:ext cx="1768970" cy="369332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Century Gothic" panose="020B0502020202020204" pitchFamily="34" charset="0"/>
                    <a:cs typeface="Calibri"/>
                  </a:rPr>
                  <a:t>@jacek_mil</a:t>
                </a:r>
              </a:p>
            </p:txBody>
          </p:sp>
        </p:grpSp>
        <p:cxnSp>
          <p:nvCxnSpPr>
            <p:cNvPr id="12" name="Łącznik prosty 11">
              <a:extLst>
                <a:ext uri="{FF2B5EF4-FFF2-40B4-BE49-F238E27FC236}">
                  <a16:creationId xmlns:a16="http://schemas.microsoft.com/office/drawing/2014/main" id="{0573A557-CE2C-439E-B119-015B36081CB7}"/>
                </a:ext>
              </a:extLst>
            </p:cNvPr>
            <p:cNvCxnSpPr>
              <a:cxnSpLocks/>
            </p:cNvCxnSpPr>
            <p:nvPr/>
          </p:nvCxnSpPr>
          <p:spPr>
            <a:xfrm>
              <a:off x="201189" y="6299200"/>
              <a:ext cx="30296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3144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CFA5F4-1A8E-48F5-9209-7F24485B1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074621-AE44-40C4-8323-DF5185BC9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530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9E9B6-6FB6-45D3-AA4B-D4EBCB5BF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43467"/>
            <a:ext cx="7696199" cy="1079989"/>
          </a:xfrm>
        </p:spPr>
        <p:txBody>
          <a:bodyPr>
            <a:normAutofit/>
          </a:bodyPr>
          <a:lstStyle/>
          <a:p>
            <a:r>
              <a:rPr lang="en-US" sz="3600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Saving to queue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965FC-13AC-4C41-B62B-1FD79B2CF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74795"/>
            <a:ext cx="4578667" cy="3416406"/>
          </a:xfrm>
        </p:spPr>
        <p:txBody>
          <a:bodyPr>
            <a:normAutofit/>
          </a:bodyPr>
          <a:lstStyle/>
          <a:p>
            <a:pPr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Each Outbox event processed in a separate transaction</a:t>
            </a:r>
          </a:p>
          <a:p>
            <a:pPr>
              <a:buClr>
                <a:srgbClr val="FFFFFF"/>
              </a:buClr>
            </a:pP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Mind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the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ordering</a:t>
            </a:r>
            <a:endParaRPr lang="pl-PL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Offload DB from heavy processing</a:t>
            </a:r>
          </a:p>
          <a:p>
            <a:pPr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After 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ACK:</a:t>
            </a:r>
          </a:p>
          <a:p>
            <a:pPr lvl="1"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remove from outbox </a:t>
            </a:r>
            <a:endParaRPr lang="pl-PL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lvl="1"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or update its status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77428E35-A222-4684-8D82-80DF22F500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93" t="52418" r="3452" b="2320"/>
          <a:stretch/>
        </p:blipFill>
        <p:spPr>
          <a:xfrm>
            <a:off x="6011568" y="1407605"/>
            <a:ext cx="6069334" cy="5226077"/>
          </a:xfrm>
          <a:prstGeom prst="rect">
            <a:avLst/>
          </a:prstGeom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ABF613A8-C03F-4EE3-AFA8-556AC5976382}"/>
              </a:ext>
            </a:extLst>
          </p:cNvPr>
          <p:cNvSpPr/>
          <p:nvPr/>
        </p:nvSpPr>
        <p:spPr>
          <a:xfrm>
            <a:off x="6446520" y="4155440"/>
            <a:ext cx="2890520" cy="787400"/>
          </a:xfrm>
          <a:prstGeom prst="rect">
            <a:avLst/>
          </a:prstGeom>
          <a:solidFill>
            <a:srgbClr val="DCD084">
              <a:alpha val="1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7B7FF8A9-40DB-4EB8-9BAE-B6297CC8C828}"/>
              </a:ext>
            </a:extLst>
          </p:cNvPr>
          <p:cNvGrpSpPr/>
          <p:nvPr/>
        </p:nvGrpSpPr>
        <p:grpSpPr>
          <a:xfrm>
            <a:off x="155469" y="6339840"/>
            <a:ext cx="3029691" cy="400685"/>
            <a:chOff x="201189" y="6299200"/>
            <a:chExt cx="3029691" cy="400685"/>
          </a:xfrm>
        </p:grpSpPr>
        <p:grpSp>
          <p:nvGrpSpPr>
            <p:cNvPr id="11" name="Grupa 10">
              <a:extLst>
                <a:ext uri="{FF2B5EF4-FFF2-40B4-BE49-F238E27FC236}">
                  <a16:creationId xmlns:a16="http://schemas.microsoft.com/office/drawing/2014/main" id="{577E6FD8-4BE3-4BA4-85DB-EAAE5B89E67A}"/>
                </a:ext>
              </a:extLst>
            </p:cNvPr>
            <p:cNvGrpSpPr/>
            <p:nvPr/>
          </p:nvGrpSpPr>
          <p:grpSpPr>
            <a:xfrm>
              <a:off x="201189" y="6330553"/>
              <a:ext cx="2955503" cy="369332"/>
              <a:chOff x="201189" y="6330553"/>
              <a:chExt cx="2955503" cy="369332"/>
            </a:xfrm>
          </p:grpSpPr>
          <p:pic>
            <p:nvPicPr>
              <p:cNvPr id="13" name="Obraz 12">
                <a:extLst>
                  <a:ext uri="{FF2B5EF4-FFF2-40B4-BE49-F238E27FC236}">
                    <a16:creationId xmlns:a16="http://schemas.microsoft.com/office/drawing/2014/main" id="{1E5306D2-29D8-4361-9FA1-25DC0D62D6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759" y="6377453"/>
                <a:ext cx="1211933" cy="306012"/>
              </a:xfrm>
              <a:prstGeom prst="rect">
                <a:avLst/>
              </a:prstGeom>
            </p:spPr>
          </p:pic>
          <p:sp>
            <p:nvSpPr>
              <p:cNvPr id="14" name="TextBox 4">
                <a:extLst>
                  <a:ext uri="{FF2B5EF4-FFF2-40B4-BE49-F238E27FC236}">
                    <a16:creationId xmlns:a16="http://schemas.microsoft.com/office/drawing/2014/main" id="{959C0459-1A8B-4C8F-9C7F-AE15A03BF7A8}"/>
                  </a:ext>
                </a:extLst>
              </p:cNvPr>
              <p:cNvSpPr txBox="1"/>
              <p:nvPr/>
            </p:nvSpPr>
            <p:spPr>
              <a:xfrm>
                <a:off x="201189" y="6330553"/>
                <a:ext cx="1768970" cy="369332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Century Gothic" panose="020B0502020202020204" pitchFamily="34" charset="0"/>
                    <a:cs typeface="Calibri"/>
                  </a:rPr>
                  <a:t>@jacek_mil</a:t>
                </a:r>
              </a:p>
            </p:txBody>
          </p:sp>
        </p:grpSp>
        <p:cxnSp>
          <p:nvCxnSpPr>
            <p:cNvPr id="12" name="Łącznik prosty 11">
              <a:extLst>
                <a:ext uri="{FF2B5EF4-FFF2-40B4-BE49-F238E27FC236}">
                  <a16:creationId xmlns:a16="http://schemas.microsoft.com/office/drawing/2014/main" id="{18AC1F9C-8463-4668-B848-5B421CE50F54}"/>
                </a:ext>
              </a:extLst>
            </p:cNvPr>
            <p:cNvCxnSpPr>
              <a:cxnSpLocks/>
            </p:cNvCxnSpPr>
            <p:nvPr/>
          </p:nvCxnSpPr>
          <p:spPr>
            <a:xfrm>
              <a:off x="201189" y="6299200"/>
              <a:ext cx="30296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9696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CFA5F4-1A8E-48F5-9209-7F24485B1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074621-AE44-40C4-8323-DF5185BC9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530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9E9B6-6FB6-45D3-AA4B-D4EBCB5BF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43467"/>
            <a:ext cx="7696199" cy="1079989"/>
          </a:xfrm>
        </p:spPr>
        <p:txBody>
          <a:bodyPr>
            <a:normAutofit/>
          </a:bodyPr>
          <a:lstStyle/>
          <a:p>
            <a:r>
              <a:rPr lang="en-US" sz="3600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Queue config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965FC-13AC-4C41-B62B-1FD79B2CF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74795"/>
            <a:ext cx="7696199" cy="3416406"/>
          </a:xfrm>
        </p:spPr>
        <p:txBody>
          <a:bodyPr>
            <a:normAutofit/>
          </a:bodyPr>
          <a:lstStyle/>
          <a:p>
            <a:pPr>
              <a:buClr>
                <a:srgbClr val="FFFFFF"/>
              </a:buClr>
            </a:pP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fifo</a:t>
            </a:r>
            <a:endParaRPr lang="en-US" dirty="0"/>
          </a:p>
          <a:p>
            <a:pPr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content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based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deduplication</a:t>
            </a:r>
            <a:endParaRPr lang="pl-PL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Visibility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timeout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: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60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s</a:t>
            </a:r>
            <a:endParaRPr lang="en-US" dirty="0"/>
          </a:p>
          <a:p>
            <a:pPr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Max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receive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count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: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10</a:t>
            </a:r>
            <a:endParaRPr lang="en-US" dirty="0"/>
          </a:p>
          <a:p>
            <a:pPr marL="0" indent="0">
              <a:buClr>
                <a:srgbClr val="FFFFFF"/>
              </a:buClr>
              <a:buNone/>
            </a:pPr>
            <a:endParaRPr lang="en-US" dirty="0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B3416B6F-B199-4087-9C12-FEB7D4A83CA8}"/>
              </a:ext>
            </a:extLst>
          </p:cNvPr>
          <p:cNvGrpSpPr/>
          <p:nvPr/>
        </p:nvGrpSpPr>
        <p:grpSpPr>
          <a:xfrm>
            <a:off x="155469" y="6339840"/>
            <a:ext cx="3029691" cy="400685"/>
            <a:chOff x="201189" y="6299200"/>
            <a:chExt cx="3029691" cy="400685"/>
          </a:xfrm>
        </p:grpSpPr>
        <p:grpSp>
          <p:nvGrpSpPr>
            <p:cNvPr id="7" name="Grupa 6">
              <a:extLst>
                <a:ext uri="{FF2B5EF4-FFF2-40B4-BE49-F238E27FC236}">
                  <a16:creationId xmlns:a16="http://schemas.microsoft.com/office/drawing/2014/main" id="{8755781C-D69E-4591-9544-0BAE8DDA8726}"/>
                </a:ext>
              </a:extLst>
            </p:cNvPr>
            <p:cNvGrpSpPr/>
            <p:nvPr/>
          </p:nvGrpSpPr>
          <p:grpSpPr>
            <a:xfrm>
              <a:off x="201189" y="6330553"/>
              <a:ext cx="2955503" cy="369332"/>
              <a:chOff x="201189" y="6330553"/>
              <a:chExt cx="2955503" cy="369332"/>
            </a:xfrm>
          </p:grpSpPr>
          <p:pic>
            <p:nvPicPr>
              <p:cNvPr id="11" name="Obraz 10">
                <a:extLst>
                  <a:ext uri="{FF2B5EF4-FFF2-40B4-BE49-F238E27FC236}">
                    <a16:creationId xmlns:a16="http://schemas.microsoft.com/office/drawing/2014/main" id="{FF52FC7E-715D-4D2B-A60D-E9B383BAFF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759" y="6377453"/>
                <a:ext cx="1211933" cy="306012"/>
              </a:xfrm>
              <a:prstGeom prst="rect">
                <a:avLst/>
              </a:prstGeom>
            </p:spPr>
          </p:pic>
          <p:sp>
            <p:nvSpPr>
              <p:cNvPr id="12" name="TextBox 4">
                <a:extLst>
                  <a:ext uri="{FF2B5EF4-FFF2-40B4-BE49-F238E27FC236}">
                    <a16:creationId xmlns:a16="http://schemas.microsoft.com/office/drawing/2014/main" id="{96A026D0-5440-4BBF-A4F2-7390AFAC7437}"/>
                  </a:ext>
                </a:extLst>
              </p:cNvPr>
              <p:cNvSpPr txBox="1"/>
              <p:nvPr/>
            </p:nvSpPr>
            <p:spPr>
              <a:xfrm>
                <a:off x="201189" y="6330553"/>
                <a:ext cx="1768970" cy="369332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Century Gothic" panose="020B0502020202020204" pitchFamily="34" charset="0"/>
                    <a:cs typeface="Calibri"/>
                  </a:rPr>
                  <a:t>@jacek_mil</a:t>
                </a:r>
              </a:p>
            </p:txBody>
          </p:sp>
        </p:grpSp>
        <p:cxnSp>
          <p:nvCxnSpPr>
            <p:cNvPr id="9" name="Łącznik prosty 8">
              <a:extLst>
                <a:ext uri="{FF2B5EF4-FFF2-40B4-BE49-F238E27FC236}">
                  <a16:creationId xmlns:a16="http://schemas.microsoft.com/office/drawing/2014/main" id="{1F27EA50-5B2C-4B46-892B-D54990DCAAB3}"/>
                </a:ext>
              </a:extLst>
            </p:cNvPr>
            <p:cNvCxnSpPr>
              <a:cxnSpLocks/>
            </p:cNvCxnSpPr>
            <p:nvPr/>
          </p:nvCxnSpPr>
          <p:spPr>
            <a:xfrm>
              <a:off x="201189" y="6299200"/>
              <a:ext cx="30296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410634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CFA5F4-1A8E-48F5-9209-7F24485B1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074621-AE44-40C4-8323-DF5185BC9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530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9E9B6-6FB6-45D3-AA4B-D4EBCB5BF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43467"/>
            <a:ext cx="7696199" cy="1079989"/>
          </a:xfrm>
        </p:spPr>
        <p:txBody>
          <a:bodyPr>
            <a:normAutofit/>
          </a:bodyPr>
          <a:lstStyle/>
          <a:p>
            <a:r>
              <a:rPr lang="en-US" sz="3600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Reading queue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965FC-13AC-4C41-B62B-1FD79B2CF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74795"/>
            <a:ext cx="4677561" cy="3416406"/>
          </a:xfrm>
        </p:spPr>
        <p:txBody>
          <a:bodyPr>
            <a:normAutofit fontScale="77500" lnSpcReduction="20000"/>
          </a:bodyPr>
          <a:lstStyle/>
          <a:p>
            <a:pPr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Order</a:t>
            </a:r>
          </a:p>
          <a:p>
            <a:pPr lvl="1">
              <a:buClr>
                <a:srgbClr val="FFFFFF"/>
              </a:buClr>
            </a:pP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Multiple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threads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might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break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the order</a:t>
            </a: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Retry mechanism on failed processing</a:t>
            </a:r>
          </a:p>
          <a:p>
            <a:pPr lvl="1"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Message comes back to queue with visibility timeout</a:t>
            </a:r>
          </a:p>
          <a:p>
            <a:pPr lvl="1"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When failed after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max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retries, goes to DLQ</a:t>
            </a:r>
          </a:p>
          <a:p>
            <a:pPr>
              <a:buClr>
                <a:srgbClr val="FFFFFF"/>
              </a:buClr>
            </a:pP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Dead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Letter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Queue</a:t>
            </a:r>
          </a:p>
          <a:p>
            <a:pPr lvl="1"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DLQ events are monitored</a:t>
            </a:r>
          </a:p>
          <a:p>
            <a:pPr lvl="1"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DLQ subscriber notifies Customer Care on manual intervention required</a:t>
            </a:r>
          </a:p>
          <a:p>
            <a:pPr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When API responds with our error (4xx)</a:t>
            </a:r>
          </a:p>
          <a:p>
            <a:pPr lvl="1"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Message lands in DLQ directly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9E8076C0-0C98-41B7-9180-F6DB51C10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93" t="52418" r="3452" b="2320"/>
          <a:stretch/>
        </p:blipFill>
        <p:spPr>
          <a:xfrm>
            <a:off x="5970820" y="1346482"/>
            <a:ext cx="6069334" cy="5226077"/>
          </a:xfrm>
          <a:prstGeom prst="rect">
            <a:avLst/>
          </a:prstGeom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5B439FF2-3780-4E82-B497-F6F3F45D9A24}"/>
              </a:ext>
            </a:extLst>
          </p:cNvPr>
          <p:cNvSpPr/>
          <p:nvPr/>
        </p:nvSpPr>
        <p:spPr>
          <a:xfrm>
            <a:off x="6329680" y="5013959"/>
            <a:ext cx="3017520" cy="578379"/>
          </a:xfrm>
          <a:prstGeom prst="rect">
            <a:avLst/>
          </a:prstGeom>
          <a:solidFill>
            <a:srgbClr val="DCD084">
              <a:alpha val="1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FB20CC72-AA67-47EB-9E5A-EB904529ACA4}"/>
              </a:ext>
            </a:extLst>
          </p:cNvPr>
          <p:cNvGrpSpPr/>
          <p:nvPr/>
        </p:nvGrpSpPr>
        <p:grpSpPr>
          <a:xfrm>
            <a:off x="155469" y="6339840"/>
            <a:ext cx="3029691" cy="400685"/>
            <a:chOff x="201189" y="6299200"/>
            <a:chExt cx="3029691" cy="400685"/>
          </a:xfrm>
        </p:grpSpPr>
        <p:grpSp>
          <p:nvGrpSpPr>
            <p:cNvPr id="11" name="Grupa 10">
              <a:extLst>
                <a:ext uri="{FF2B5EF4-FFF2-40B4-BE49-F238E27FC236}">
                  <a16:creationId xmlns:a16="http://schemas.microsoft.com/office/drawing/2014/main" id="{C29FBFF3-BEF5-4D26-B355-3FDBB5BDC7F4}"/>
                </a:ext>
              </a:extLst>
            </p:cNvPr>
            <p:cNvGrpSpPr/>
            <p:nvPr/>
          </p:nvGrpSpPr>
          <p:grpSpPr>
            <a:xfrm>
              <a:off x="201189" y="6330553"/>
              <a:ext cx="2955503" cy="369332"/>
              <a:chOff x="201189" y="6330553"/>
              <a:chExt cx="2955503" cy="369332"/>
            </a:xfrm>
          </p:grpSpPr>
          <p:pic>
            <p:nvPicPr>
              <p:cNvPr id="13" name="Obraz 12">
                <a:extLst>
                  <a:ext uri="{FF2B5EF4-FFF2-40B4-BE49-F238E27FC236}">
                    <a16:creationId xmlns:a16="http://schemas.microsoft.com/office/drawing/2014/main" id="{B9B93BC5-9D15-4FFF-8FDB-E7226AD49D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759" y="6377453"/>
                <a:ext cx="1211933" cy="306012"/>
              </a:xfrm>
              <a:prstGeom prst="rect">
                <a:avLst/>
              </a:prstGeom>
            </p:spPr>
          </p:pic>
          <p:sp>
            <p:nvSpPr>
              <p:cNvPr id="14" name="TextBox 4">
                <a:extLst>
                  <a:ext uri="{FF2B5EF4-FFF2-40B4-BE49-F238E27FC236}">
                    <a16:creationId xmlns:a16="http://schemas.microsoft.com/office/drawing/2014/main" id="{FE5F21A0-C98A-4600-9F41-D1C57B5A33E0}"/>
                  </a:ext>
                </a:extLst>
              </p:cNvPr>
              <p:cNvSpPr txBox="1"/>
              <p:nvPr/>
            </p:nvSpPr>
            <p:spPr>
              <a:xfrm>
                <a:off x="201189" y="6330553"/>
                <a:ext cx="1768970" cy="369332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Century Gothic" panose="020B0502020202020204" pitchFamily="34" charset="0"/>
                    <a:cs typeface="Calibri"/>
                  </a:rPr>
                  <a:t>@jacek_mil</a:t>
                </a:r>
              </a:p>
            </p:txBody>
          </p:sp>
        </p:grpSp>
        <p:cxnSp>
          <p:nvCxnSpPr>
            <p:cNvPr id="12" name="Łącznik prosty 11">
              <a:extLst>
                <a:ext uri="{FF2B5EF4-FFF2-40B4-BE49-F238E27FC236}">
                  <a16:creationId xmlns:a16="http://schemas.microsoft.com/office/drawing/2014/main" id="{22AE1930-9989-44FF-9FD7-8EFECA597B93}"/>
                </a:ext>
              </a:extLst>
            </p:cNvPr>
            <p:cNvCxnSpPr>
              <a:cxnSpLocks/>
            </p:cNvCxnSpPr>
            <p:nvPr/>
          </p:nvCxnSpPr>
          <p:spPr>
            <a:xfrm>
              <a:off x="201189" y="6299200"/>
              <a:ext cx="30296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00135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A672405-5F81-4E97-B4FC-E7F2CC16F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013167-BB6E-4A2F-BE33-2B9043ABE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542" y="990601"/>
            <a:ext cx="6054045" cy="46329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800" dirty="0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Testing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668A5-B2DA-47FE-8B56-A933CCAED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2" y="990600"/>
            <a:ext cx="3191623" cy="46329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1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Implementation how-to</a:t>
            </a:r>
            <a:endParaRPr lang="en-US" sz="21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86C303-74D6-4DF3-9113-E0A374D71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769" y="2057400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a 5">
            <a:extLst>
              <a:ext uri="{FF2B5EF4-FFF2-40B4-BE49-F238E27FC236}">
                <a16:creationId xmlns:a16="http://schemas.microsoft.com/office/drawing/2014/main" id="{D67102CB-A481-42F4-A1ED-1250FA5124DB}"/>
              </a:ext>
            </a:extLst>
          </p:cNvPr>
          <p:cNvGrpSpPr/>
          <p:nvPr/>
        </p:nvGrpSpPr>
        <p:grpSpPr>
          <a:xfrm>
            <a:off x="155469" y="6339840"/>
            <a:ext cx="3029691" cy="400685"/>
            <a:chOff x="201189" y="6299200"/>
            <a:chExt cx="3029691" cy="400685"/>
          </a:xfrm>
        </p:grpSpPr>
        <p:grpSp>
          <p:nvGrpSpPr>
            <p:cNvPr id="7" name="Grupa 6">
              <a:extLst>
                <a:ext uri="{FF2B5EF4-FFF2-40B4-BE49-F238E27FC236}">
                  <a16:creationId xmlns:a16="http://schemas.microsoft.com/office/drawing/2014/main" id="{F969FE42-A0B1-43E9-BC00-7D490C4DF943}"/>
                </a:ext>
              </a:extLst>
            </p:cNvPr>
            <p:cNvGrpSpPr/>
            <p:nvPr/>
          </p:nvGrpSpPr>
          <p:grpSpPr>
            <a:xfrm>
              <a:off x="201189" y="6330553"/>
              <a:ext cx="2955503" cy="369332"/>
              <a:chOff x="201189" y="6330553"/>
              <a:chExt cx="2955503" cy="369332"/>
            </a:xfrm>
          </p:grpSpPr>
          <p:pic>
            <p:nvPicPr>
              <p:cNvPr id="11" name="Obraz 10">
                <a:extLst>
                  <a:ext uri="{FF2B5EF4-FFF2-40B4-BE49-F238E27FC236}">
                    <a16:creationId xmlns:a16="http://schemas.microsoft.com/office/drawing/2014/main" id="{16B2A9C5-A74E-4EB8-9A8F-438BC0A1DD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759" y="6377453"/>
                <a:ext cx="1211933" cy="306012"/>
              </a:xfrm>
              <a:prstGeom prst="rect">
                <a:avLst/>
              </a:prstGeom>
            </p:spPr>
          </p:pic>
          <p:sp>
            <p:nvSpPr>
              <p:cNvPr id="12" name="TextBox 4">
                <a:extLst>
                  <a:ext uri="{FF2B5EF4-FFF2-40B4-BE49-F238E27FC236}">
                    <a16:creationId xmlns:a16="http://schemas.microsoft.com/office/drawing/2014/main" id="{EC7BD59F-35DA-4A80-908F-A340C99CD1A8}"/>
                  </a:ext>
                </a:extLst>
              </p:cNvPr>
              <p:cNvSpPr txBox="1"/>
              <p:nvPr/>
            </p:nvSpPr>
            <p:spPr>
              <a:xfrm>
                <a:off x="201189" y="6330553"/>
                <a:ext cx="1768970" cy="369332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Century Gothic" panose="020B0502020202020204" pitchFamily="34" charset="0"/>
                    <a:cs typeface="Calibri"/>
                  </a:rPr>
                  <a:t>@jacek_mil</a:t>
                </a:r>
              </a:p>
            </p:txBody>
          </p:sp>
        </p:grpSp>
        <p:cxnSp>
          <p:nvCxnSpPr>
            <p:cNvPr id="9" name="Łącznik prosty 8">
              <a:extLst>
                <a:ext uri="{FF2B5EF4-FFF2-40B4-BE49-F238E27FC236}">
                  <a16:creationId xmlns:a16="http://schemas.microsoft.com/office/drawing/2014/main" id="{A17A9F45-1890-45BF-9BCB-706736F552DA}"/>
                </a:ext>
              </a:extLst>
            </p:cNvPr>
            <p:cNvCxnSpPr>
              <a:cxnSpLocks/>
            </p:cNvCxnSpPr>
            <p:nvPr/>
          </p:nvCxnSpPr>
          <p:spPr>
            <a:xfrm>
              <a:off x="201189" y="6299200"/>
              <a:ext cx="30296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4051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CFA5F4-1A8E-48F5-9209-7F24485B1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074621-AE44-40C4-8323-DF5185BC9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530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9E9B6-6FB6-45D3-AA4B-D4EBCB5BF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43467"/>
            <a:ext cx="7696199" cy="1079989"/>
          </a:xfrm>
        </p:spPr>
        <p:txBody>
          <a:bodyPr>
            <a:normAutofit/>
          </a:bodyPr>
          <a:lstStyle/>
          <a:p>
            <a:r>
              <a:rPr lang="en-US" sz="3600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Integration</a:t>
            </a:r>
            <a:r>
              <a:rPr lang="pl-PL" sz="3600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pl-PL" sz="3600" dirty="0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tests</a:t>
            </a:r>
            <a:endParaRPr lang="en-US" dirty="0"/>
          </a:p>
        </p:txBody>
      </p:sp>
      <p:pic>
        <p:nvPicPr>
          <p:cNvPr id="6" name="Picture 3" descr="Chart&#10;&#10;Description automatically generated">
            <a:extLst>
              <a:ext uri="{FF2B5EF4-FFF2-40B4-BE49-F238E27FC236}">
                <a16:creationId xmlns:a16="http://schemas.microsoft.com/office/drawing/2014/main" id="{04ACD5E1-91A2-40C5-A5D9-3E8FA5217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93" t="52418" r="3452" b="2320"/>
          <a:stretch/>
        </p:blipFill>
        <p:spPr>
          <a:xfrm>
            <a:off x="3061333" y="1529362"/>
            <a:ext cx="6069334" cy="5226077"/>
          </a:xfrm>
          <a:prstGeom prst="rect">
            <a:avLst/>
          </a:prstGeom>
        </p:spPr>
      </p:pic>
      <p:sp>
        <p:nvSpPr>
          <p:cNvPr id="4" name="Prostokąt 3">
            <a:extLst>
              <a:ext uri="{FF2B5EF4-FFF2-40B4-BE49-F238E27FC236}">
                <a16:creationId xmlns:a16="http://schemas.microsoft.com/office/drawing/2014/main" id="{E101BB60-CED6-42ED-A212-40BDBCA4C941}"/>
              </a:ext>
            </a:extLst>
          </p:cNvPr>
          <p:cNvSpPr/>
          <p:nvPr/>
        </p:nvSpPr>
        <p:spPr>
          <a:xfrm>
            <a:off x="3547193" y="2011680"/>
            <a:ext cx="4593907" cy="4485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5" name="Prostokąt 14">
            <a:extLst>
              <a:ext uri="{FF2B5EF4-FFF2-40B4-BE49-F238E27FC236}">
                <a16:creationId xmlns:a16="http://schemas.microsoft.com/office/drawing/2014/main" id="{E9A37CE1-D40D-4566-9AF6-81D96E1C4D52}"/>
              </a:ext>
            </a:extLst>
          </p:cNvPr>
          <p:cNvSpPr/>
          <p:nvPr/>
        </p:nvSpPr>
        <p:spPr>
          <a:xfrm>
            <a:off x="2866473" y="1906336"/>
            <a:ext cx="878840" cy="1908744"/>
          </a:xfrm>
          <a:prstGeom prst="rect">
            <a:avLst/>
          </a:prstGeom>
          <a:solidFill>
            <a:srgbClr val="FF0000">
              <a:alpha val="7843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Prostokąt 15">
            <a:extLst>
              <a:ext uri="{FF2B5EF4-FFF2-40B4-BE49-F238E27FC236}">
                <a16:creationId xmlns:a16="http://schemas.microsoft.com/office/drawing/2014/main" id="{0CB907BF-D348-4574-9BE4-92DE1AFA767B}"/>
              </a:ext>
            </a:extLst>
          </p:cNvPr>
          <p:cNvSpPr/>
          <p:nvPr/>
        </p:nvSpPr>
        <p:spPr>
          <a:xfrm>
            <a:off x="7701680" y="5623560"/>
            <a:ext cx="878840" cy="665480"/>
          </a:xfrm>
          <a:prstGeom prst="rect">
            <a:avLst/>
          </a:prstGeom>
          <a:solidFill>
            <a:srgbClr val="FF0000">
              <a:alpha val="7843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7D96E700-225D-4A01-9EDE-ABF450F068B4}"/>
              </a:ext>
            </a:extLst>
          </p:cNvPr>
          <p:cNvSpPr txBox="1"/>
          <p:nvPr/>
        </p:nvSpPr>
        <p:spPr>
          <a:xfrm>
            <a:off x="6275152" y="5435600"/>
            <a:ext cx="1479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 err="1"/>
              <a:t>Wiremock</a:t>
            </a:r>
            <a:endParaRPr lang="pl-PL" dirty="0"/>
          </a:p>
          <a:p>
            <a:pPr algn="ctr"/>
            <a:r>
              <a:rPr lang="pl-PL" dirty="0"/>
              <a:t>+</a:t>
            </a:r>
          </a:p>
          <a:p>
            <a:pPr algn="ctr"/>
            <a:r>
              <a:rPr lang="pl-PL" dirty="0" err="1"/>
              <a:t>Awaitility</a:t>
            </a:r>
            <a:endParaRPr lang="pl-PL" dirty="0"/>
          </a:p>
        </p:txBody>
      </p: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B13FAD12-3B93-42A8-9473-CEE2EB2989AB}"/>
              </a:ext>
            </a:extLst>
          </p:cNvPr>
          <p:cNvSpPr txBox="1"/>
          <p:nvPr/>
        </p:nvSpPr>
        <p:spPr>
          <a:xfrm>
            <a:off x="5053184" y="3532201"/>
            <a:ext cx="1979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DB</a:t>
            </a:r>
          </a:p>
          <a:p>
            <a:pPr algn="ctr"/>
            <a:r>
              <a:rPr lang="pl-PL" dirty="0"/>
              <a:t>+</a:t>
            </a:r>
          </a:p>
          <a:p>
            <a:pPr algn="ctr"/>
            <a:r>
              <a:rPr lang="pl-PL" dirty="0"/>
              <a:t>SQS </a:t>
            </a:r>
            <a:r>
              <a:rPr lang="pl-PL" dirty="0" err="1"/>
              <a:t>LocalStack</a:t>
            </a:r>
            <a:endParaRPr lang="pl-PL" dirty="0"/>
          </a:p>
        </p:txBody>
      </p:sp>
      <p:cxnSp>
        <p:nvCxnSpPr>
          <p:cNvPr id="20" name="Łącznik prosty ze strzałką 19">
            <a:extLst>
              <a:ext uri="{FF2B5EF4-FFF2-40B4-BE49-F238E27FC236}">
                <a16:creationId xmlns:a16="http://schemas.microsoft.com/office/drawing/2014/main" id="{FBA883C3-2272-4383-B7A8-40A86A72E30C}"/>
              </a:ext>
            </a:extLst>
          </p:cNvPr>
          <p:cNvCxnSpPr/>
          <p:nvPr/>
        </p:nvCxnSpPr>
        <p:spPr>
          <a:xfrm>
            <a:off x="2673433" y="5024120"/>
            <a:ext cx="134112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BCC8AFA9-AA65-40E9-855E-F46A0A28DA8F}"/>
              </a:ext>
            </a:extLst>
          </p:cNvPr>
          <p:cNvSpPr txBox="1"/>
          <p:nvPr/>
        </p:nvSpPr>
        <p:spPr>
          <a:xfrm>
            <a:off x="3326213" y="5109170"/>
            <a:ext cx="1551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 err="1"/>
              <a:t>Trigger</a:t>
            </a:r>
            <a:r>
              <a:rPr lang="pl-PL" dirty="0"/>
              <a:t> </a:t>
            </a:r>
            <a:r>
              <a:rPr lang="pl-PL" dirty="0" err="1"/>
              <a:t>Outbox</a:t>
            </a:r>
            <a:r>
              <a:rPr lang="pl-PL" dirty="0"/>
              <a:t> </a:t>
            </a:r>
            <a:r>
              <a:rPr lang="pl-PL" dirty="0" err="1"/>
              <a:t>Manually</a:t>
            </a:r>
            <a:endParaRPr lang="pl-PL" dirty="0"/>
          </a:p>
        </p:txBody>
      </p: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A2BCE96C-E0B9-494C-80FC-D6A3C419E150}"/>
              </a:ext>
            </a:extLst>
          </p:cNvPr>
          <p:cNvSpPr txBox="1"/>
          <p:nvPr/>
        </p:nvSpPr>
        <p:spPr>
          <a:xfrm>
            <a:off x="3734360" y="2396135"/>
            <a:ext cx="147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HTTP Client</a:t>
            </a:r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8A82FF49-1CC4-4AA5-8D9A-2ABDD9A9FBBE}"/>
              </a:ext>
            </a:extLst>
          </p:cNvPr>
          <p:cNvGrpSpPr/>
          <p:nvPr/>
        </p:nvGrpSpPr>
        <p:grpSpPr>
          <a:xfrm>
            <a:off x="155469" y="6339840"/>
            <a:ext cx="3029691" cy="400685"/>
            <a:chOff x="201189" y="6299200"/>
            <a:chExt cx="3029691" cy="400685"/>
          </a:xfrm>
        </p:grpSpPr>
        <p:grpSp>
          <p:nvGrpSpPr>
            <p:cNvPr id="26" name="Grupa 25">
              <a:extLst>
                <a:ext uri="{FF2B5EF4-FFF2-40B4-BE49-F238E27FC236}">
                  <a16:creationId xmlns:a16="http://schemas.microsoft.com/office/drawing/2014/main" id="{475D1BAB-EC90-40A8-85EF-EFFE338CA842}"/>
                </a:ext>
              </a:extLst>
            </p:cNvPr>
            <p:cNvGrpSpPr/>
            <p:nvPr/>
          </p:nvGrpSpPr>
          <p:grpSpPr>
            <a:xfrm>
              <a:off x="201189" y="6330553"/>
              <a:ext cx="2955503" cy="369332"/>
              <a:chOff x="201189" y="6330553"/>
              <a:chExt cx="2955503" cy="369332"/>
            </a:xfrm>
          </p:grpSpPr>
          <p:pic>
            <p:nvPicPr>
              <p:cNvPr id="28" name="Obraz 27">
                <a:extLst>
                  <a:ext uri="{FF2B5EF4-FFF2-40B4-BE49-F238E27FC236}">
                    <a16:creationId xmlns:a16="http://schemas.microsoft.com/office/drawing/2014/main" id="{A0DED40D-13E5-48A2-8645-5F7740432B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759" y="6377453"/>
                <a:ext cx="1211933" cy="306012"/>
              </a:xfrm>
              <a:prstGeom prst="rect">
                <a:avLst/>
              </a:prstGeom>
            </p:spPr>
          </p:pic>
          <p:sp>
            <p:nvSpPr>
              <p:cNvPr id="29" name="TextBox 4">
                <a:extLst>
                  <a:ext uri="{FF2B5EF4-FFF2-40B4-BE49-F238E27FC236}">
                    <a16:creationId xmlns:a16="http://schemas.microsoft.com/office/drawing/2014/main" id="{3F1DC31C-E429-4306-B900-A9B7C4DC5F1C}"/>
                  </a:ext>
                </a:extLst>
              </p:cNvPr>
              <p:cNvSpPr txBox="1"/>
              <p:nvPr/>
            </p:nvSpPr>
            <p:spPr>
              <a:xfrm>
                <a:off x="201189" y="6330553"/>
                <a:ext cx="1768970" cy="369332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Century Gothic" panose="020B0502020202020204" pitchFamily="34" charset="0"/>
                    <a:cs typeface="Calibri"/>
                  </a:rPr>
                  <a:t>@jacek_mil</a:t>
                </a:r>
              </a:p>
            </p:txBody>
          </p:sp>
        </p:grpSp>
        <p:cxnSp>
          <p:nvCxnSpPr>
            <p:cNvPr id="27" name="Łącznik prosty 26">
              <a:extLst>
                <a:ext uri="{FF2B5EF4-FFF2-40B4-BE49-F238E27FC236}">
                  <a16:creationId xmlns:a16="http://schemas.microsoft.com/office/drawing/2014/main" id="{DBA86069-38A2-476E-9945-41AF14820C41}"/>
                </a:ext>
              </a:extLst>
            </p:cNvPr>
            <p:cNvCxnSpPr>
              <a:cxnSpLocks/>
            </p:cNvCxnSpPr>
            <p:nvPr/>
          </p:nvCxnSpPr>
          <p:spPr>
            <a:xfrm>
              <a:off x="201189" y="6299200"/>
              <a:ext cx="30296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44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16" grpId="0" animBg="1"/>
      <p:bldP spid="17" grpId="0"/>
      <p:bldP spid="18" grpId="0"/>
      <p:bldP spid="21" grpId="0"/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CFA5F4-1A8E-48F5-9209-7F24485B1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074621-AE44-40C4-8323-DF5185BC9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530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9E9B6-6FB6-45D3-AA4B-D4EBCB5BF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43467"/>
            <a:ext cx="7696199" cy="1079989"/>
          </a:xfrm>
        </p:spPr>
        <p:txBody>
          <a:bodyPr>
            <a:normAutofit/>
          </a:bodyPr>
          <a:lstStyle/>
          <a:p>
            <a:r>
              <a:rPr lang="en-US" sz="3600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Unit</a:t>
            </a:r>
            <a:r>
              <a:rPr lang="pl-PL" sz="3600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pl-PL" sz="3600" dirty="0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testing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965FC-13AC-4C41-B62B-1FD79B2CF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74795"/>
            <a:ext cx="4319587" cy="3416406"/>
          </a:xfrm>
        </p:spPr>
        <p:txBody>
          <a:bodyPr>
            <a:normAutofit/>
          </a:bodyPr>
          <a:lstStyle/>
          <a:p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Testing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business and proces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logic</a:t>
            </a:r>
            <a:endParaRPr lang="pl-PL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Not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very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specific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to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outbox</a:t>
            </a:r>
            <a:endParaRPr lang="pl-PL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6" name="Picture 3" descr="Chart&#10;&#10;Description automatically generated">
            <a:extLst>
              <a:ext uri="{FF2B5EF4-FFF2-40B4-BE49-F238E27FC236}">
                <a16:creationId xmlns:a16="http://schemas.microsoft.com/office/drawing/2014/main" id="{4ADFF634-5399-4ACC-BFEA-B407378B1C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93" t="52418" r="3452" b="2320"/>
          <a:stretch/>
        </p:blipFill>
        <p:spPr>
          <a:xfrm>
            <a:off x="5840093" y="1421354"/>
            <a:ext cx="6069334" cy="5226077"/>
          </a:xfrm>
          <a:prstGeom prst="rect">
            <a:avLst/>
          </a:prstGeom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ED6C6DC6-3440-48D1-A496-11BF748A4710}"/>
              </a:ext>
            </a:extLst>
          </p:cNvPr>
          <p:cNvSpPr/>
          <p:nvPr/>
        </p:nvSpPr>
        <p:spPr>
          <a:xfrm>
            <a:off x="6350000" y="2095766"/>
            <a:ext cx="2123440" cy="415738"/>
          </a:xfrm>
          <a:prstGeom prst="rect">
            <a:avLst/>
          </a:prstGeom>
          <a:solidFill>
            <a:srgbClr val="DCD084">
              <a:alpha val="1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B16E5452-C4EB-499C-AE27-68DB95A67371}"/>
              </a:ext>
            </a:extLst>
          </p:cNvPr>
          <p:cNvSpPr/>
          <p:nvPr/>
        </p:nvSpPr>
        <p:spPr>
          <a:xfrm>
            <a:off x="6350000" y="2554208"/>
            <a:ext cx="2123440" cy="415738"/>
          </a:xfrm>
          <a:prstGeom prst="rect">
            <a:avLst/>
          </a:prstGeom>
          <a:solidFill>
            <a:srgbClr val="DCD084">
              <a:alpha val="1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11" name="Grupa 10">
            <a:extLst>
              <a:ext uri="{FF2B5EF4-FFF2-40B4-BE49-F238E27FC236}">
                <a16:creationId xmlns:a16="http://schemas.microsoft.com/office/drawing/2014/main" id="{944AD74A-12B7-4A32-A306-CAF85826DAEB}"/>
              </a:ext>
            </a:extLst>
          </p:cNvPr>
          <p:cNvGrpSpPr/>
          <p:nvPr/>
        </p:nvGrpSpPr>
        <p:grpSpPr>
          <a:xfrm>
            <a:off x="155469" y="6339840"/>
            <a:ext cx="3029691" cy="400685"/>
            <a:chOff x="201189" y="6299200"/>
            <a:chExt cx="3029691" cy="400685"/>
          </a:xfrm>
        </p:grpSpPr>
        <p:grpSp>
          <p:nvGrpSpPr>
            <p:cNvPr id="12" name="Grupa 11">
              <a:extLst>
                <a:ext uri="{FF2B5EF4-FFF2-40B4-BE49-F238E27FC236}">
                  <a16:creationId xmlns:a16="http://schemas.microsoft.com/office/drawing/2014/main" id="{6BAB5632-36B0-4170-A273-7C76C8113F1F}"/>
                </a:ext>
              </a:extLst>
            </p:cNvPr>
            <p:cNvGrpSpPr/>
            <p:nvPr/>
          </p:nvGrpSpPr>
          <p:grpSpPr>
            <a:xfrm>
              <a:off x="201189" y="6330553"/>
              <a:ext cx="2955503" cy="369332"/>
              <a:chOff x="201189" y="6330553"/>
              <a:chExt cx="2955503" cy="369332"/>
            </a:xfrm>
          </p:grpSpPr>
          <p:pic>
            <p:nvPicPr>
              <p:cNvPr id="14" name="Obraz 13">
                <a:extLst>
                  <a:ext uri="{FF2B5EF4-FFF2-40B4-BE49-F238E27FC236}">
                    <a16:creationId xmlns:a16="http://schemas.microsoft.com/office/drawing/2014/main" id="{48171B1F-9941-4A80-9B5F-8478063F12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759" y="6377453"/>
                <a:ext cx="1211933" cy="306012"/>
              </a:xfrm>
              <a:prstGeom prst="rect">
                <a:avLst/>
              </a:prstGeom>
            </p:spPr>
          </p:pic>
          <p:sp>
            <p:nvSpPr>
              <p:cNvPr id="15" name="TextBox 4">
                <a:extLst>
                  <a:ext uri="{FF2B5EF4-FFF2-40B4-BE49-F238E27FC236}">
                    <a16:creationId xmlns:a16="http://schemas.microsoft.com/office/drawing/2014/main" id="{C1396BAA-F0B9-4185-BF7C-159976F53ABB}"/>
                  </a:ext>
                </a:extLst>
              </p:cNvPr>
              <p:cNvSpPr txBox="1"/>
              <p:nvPr/>
            </p:nvSpPr>
            <p:spPr>
              <a:xfrm>
                <a:off x="201189" y="6330553"/>
                <a:ext cx="1768970" cy="369332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Century Gothic" panose="020B0502020202020204" pitchFamily="34" charset="0"/>
                    <a:cs typeface="Calibri"/>
                  </a:rPr>
                  <a:t>@jacek_mil</a:t>
                </a:r>
              </a:p>
            </p:txBody>
          </p:sp>
        </p:grpSp>
        <p:cxnSp>
          <p:nvCxnSpPr>
            <p:cNvPr id="13" name="Łącznik prosty 12">
              <a:extLst>
                <a:ext uri="{FF2B5EF4-FFF2-40B4-BE49-F238E27FC236}">
                  <a16:creationId xmlns:a16="http://schemas.microsoft.com/office/drawing/2014/main" id="{CBE78CB2-9B6F-4F6F-B5B8-93F8E4EA5DDD}"/>
                </a:ext>
              </a:extLst>
            </p:cNvPr>
            <p:cNvCxnSpPr>
              <a:cxnSpLocks/>
            </p:cNvCxnSpPr>
            <p:nvPr/>
          </p:nvCxnSpPr>
          <p:spPr>
            <a:xfrm>
              <a:off x="201189" y="6299200"/>
              <a:ext cx="30296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4609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A672405-5F81-4E97-B4FC-E7F2CC16F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013167-BB6E-4A2F-BE33-2B9043ABE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542" y="990601"/>
            <a:ext cx="6054045" cy="46329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800" dirty="0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Cross cutting concerns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668A5-B2DA-47FE-8B56-A933CCAED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2" y="990600"/>
            <a:ext cx="3191623" cy="46329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1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86C303-74D6-4DF3-9113-E0A374D71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769" y="2057400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a 5">
            <a:extLst>
              <a:ext uri="{FF2B5EF4-FFF2-40B4-BE49-F238E27FC236}">
                <a16:creationId xmlns:a16="http://schemas.microsoft.com/office/drawing/2014/main" id="{E0F67F7D-8542-4605-B3AD-210210483B2F}"/>
              </a:ext>
            </a:extLst>
          </p:cNvPr>
          <p:cNvGrpSpPr/>
          <p:nvPr/>
        </p:nvGrpSpPr>
        <p:grpSpPr>
          <a:xfrm>
            <a:off x="155469" y="6339840"/>
            <a:ext cx="3029691" cy="400685"/>
            <a:chOff x="201189" y="6299200"/>
            <a:chExt cx="3029691" cy="400685"/>
          </a:xfrm>
        </p:grpSpPr>
        <p:grpSp>
          <p:nvGrpSpPr>
            <p:cNvPr id="7" name="Grupa 6">
              <a:extLst>
                <a:ext uri="{FF2B5EF4-FFF2-40B4-BE49-F238E27FC236}">
                  <a16:creationId xmlns:a16="http://schemas.microsoft.com/office/drawing/2014/main" id="{AC6997BC-5B9F-47D1-9234-4766242352A2}"/>
                </a:ext>
              </a:extLst>
            </p:cNvPr>
            <p:cNvGrpSpPr/>
            <p:nvPr/>
          </p:nvGrpSpPr>
          <p:grpSpPr>
            <a:xfrm>
              <a:off x="201189" y="6330553"/>
              <a:ext cx="2955503" cy="369332"/>
              <a:chOff x="201189" y="6330553"/>
              <a:chExt cx="2955503" cy="369332"/>
            </a:xfrm>
          </p:grpSpPr>
          <p:pic>
            <p:nvPicPr>
              <p:cNvPr id="11" name="Obraz 10">
                <a:extLst>
                  <a:ext uri="{FF2B5EF4-FFF2-40B4-BE49-F238E27FC236}">
                    <a16:creationId xmlns:a16="http://schemas.microsoft.com/office/drawing/2014/main" id="{537FD94A-4FB9-4705-BA04-35B31633D9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759" y="6377453"/>
                <a:ext cx="1211933" cy="306012"/>
              </a:xfrm>
              <a:prstGeom prst="rect">
                <a:avLst/>
              </a:prstGeom>
            </p:spPr>
          </p:pic>
          <p:sp>
            <p:nvSpPr>
              <p:cNvPr id="12" name="TextBox 4">
                <a:extLst>
                  <a:ext uri="{FF2B5EF4-FFF2-40B4-BE49-F238E27FC236}">
                    <a16:creationId xmlns:a16="http://schemas.microsoft.com/office/drawing/2014/main" id="{1E56B999-03C5-4D03-B59C-73EFC46C71AA}"/>
                  </a:ext>
                </a:extLst>
              </p:cNvPr>
              <p:cNvSpPr txBox="1"/>
              <p:nvPr/>
            </p:nvSpPr>
            <p:spPr>
              <a:xfrm>
                <a:off x="201189" y="6330553"/>
                <a:ext cx="1768970" cy="369332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Century Gothic" panose="020B0502020202020204" pitchFamily="34" charset="0"/>
                    <a:cs typeface="Calibri"/>
                  </a:rPr>
                  <a:t>@jacek_mil</a:t>
                </a:r>
              </a:p>
            </p:txBody>
          </p:sp>
        </p:grpSp>
        <p:cxnSp>
          <p:nvCxnSpPr>
            <p:cNvPr id="9" name="Łącznik prosty 8">
              <a:extLst>
                <a:ext uri="{FF2B5EF4-FFF2-40B4-BE49-F238E27FC236}">
                  <a16:creationId xmlns:a16="http://schemas.microsoft.com/office/drawing/2014/main" id="{1BC7335A-287B-49C5-9F87-E7363ADA7C06}"/>
                </a:ext>
              </a:extLst>
            </p:cNvPr>
            <p:cNvCxnSpPr>
              <a:cxnSpLocks/>
            </p:cNvCxnSpPr>
            <p:nvPr/>
          </p:nvCxnSpPr>
          <p:spPr>
            <a:xfrm>
              <a:off x="201189" y="6299200"/>
              <a:ext cx="30296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3132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A672405-5F81-4E97-B4FC-E7F2CC16F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013167-BB6E-4A2F-BE33-2B9043ABE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542" y="990601"/>
            <a:ext cx="6054045" cy="46329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800" dirty="0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The problem</a:t>
            </a:r>
            <a:endParaRPr lang="en-US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668A5-B2DA-47FE-8B56-A933CCAED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2" y="990600"/>
            <a:ext cx="3191623" cy="46329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1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86C303-74D6-4DF3-9113-E0A374D71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769" y="2057400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a 5">
            <a:extLst>
              <a:ext uri="{FF2B5EF4-FFF2-40B4-BE49-F238E27FC236}">
                <a16:creationId xmlns:a16="http://schemas.microsoft.com/office/drawing/2014/main" id="{61B97274-102E-4427-A9B3-B39D281EC5B1}"/>
              </a:ext>
            </a:extLst>
          </p:cNvPr>
          <p:cNvGrpSpPr/>
          <p:nvPr/>
        </p:nvGrpSpPr>
        <p:grpSpPr>
          <a:xfrm>
            <a:off x="155469" y="6339840"/>
            <a:ext cx="3029691" cy="400685"/>
            <a:chOff x="201189" y="6299200"/>
            <a:chExt cx="3029691" cy="400685"/>
          </a:xfrm>
        </p:grpSpPr>
        <p:grpSp>
          <p:nvGrpSpPr>
            <p:cNvPr id="7" name="Grupa 6">
              <a:extLst>
                <a:ext uri="{FF2B5EF4-FFF2-40B4-BE49-F238E27FC236}">
                  <a16:creationId xmlns:a16="http://schemas.microsoft.com/office/drawing/2014/main" id="{EC00E392-402A-4361-B633-F9889F6EC520}"/>
                </a:ext>
              </a:extLst>
            </p:cNvPr>
            <p:cNvGrpSpPr/>
            <p:nvPr/>
          </p:nvGrpSpPr>
          <p:grpSpPr>
            <a:xfrm>
              <a:off x="201189" y="6330553"/>
              <a:ext cx="2955503" cy="369332"/>
              <a:chOff x="201189" y="6330553"/>
              <a:chExt cx="2955503" cy="369332"/>
            </a:xfrm>
          </p:grpSpPr>
          <p:pic>
            <p:nvPicPr>
              <p:cNvPr id="11" name="Obraz 10">
                <a:extLst>
                  <a:ext uri="{FF2B5EF4-FFF2-40B4-BE49-F238E27FC236}">
                    <a16:creationId xmlns:a16="http://schemas.microsoft.com/office/drawing/2014/main" id="{E3524745-91BE-4B19-8671-D0FB7DC871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759" y="6377453"/>
                <a:ext cx="1211933" cy="306012"/>
              </a:xfrm>
              <a:prstGeom prst="rect">
                <a:avLst/>
              </a:prstGeom>
            </p:spPr>
          </p:pic>
          <p:sp>
            <p:nvSpPr>
              <p:cNvPr id="12" name="TextBox 4">
                <a:extLst>
                  <a:ext uri="{FF2B5EF4-FFF2-40B4-BE49-F238E27FC236}">
                    <a16:creationId xmlns:a16="http://schemas.microsoft.com/office/drawing/2014/main" id="{9C147DBD-86A8-4C9D-BA8C-BA8D4F6E4DCD}"/>
                  </a:ext>
                </a:extLst>
              </p:cNvPr>
              <p:cNvSpPr txBox="1"/>
              <p:nvPr/>
            </p:nvSpPr>
            <p:spPr>
              <a:xfrm>
                <a:off x="201189" y="6330553"/>
                <a:ext cx="1768970" cy="369332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Century Gothic" panose="020B0502020202020204" pitchFamily="34" charset="0"/>
                    <a:cs typeface="Calibri"/>
                  </a:rPr>
                  <a:t>@jacek_mil</a:t>
                </a:r>
              </a:p>
            </p:txBody>
          </p:sp>
        </p:grpSp>
        <p:cxnSp>
          <p:nvCxnSpPr>
            <p:cNvPr id="9" name="Łącznik prosty 8">
              <a:extLst>
                <a:ext uri="{FF2B5EF4-FFF2-40B4-BE49-F238E27FC236}">
                  <a16:creationId xmlns:a16="http://schemas.microsoft.com/office/drawing/2014/main" id="{8CC013C3-987D-4A15-AA0E-79E4A88AEFCF}"/>
                </a:ext>
              </a:extLst>
            </p:cNvPr>
            <p:cNvCxnSpPr>
              <a:cxnSpLocks/>
            </p:cNvCxnSpPr>
            <p:nvPr/>
          </p:nvCxnSpPr>
          <p:spPr>
            <a:xfrm>
              <a:off x="201189" y="6299200"/>
              <a:ext cx="30296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94929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CFA5F4-1A8E-48F5-9209-7F24485B1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074621-AE44-40C4-8323-DF5185BC9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530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9E9B6-6FB6-45D3-AA4B-D4EBCB5BF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43467"/>
            <a:ext cx="7696199" cy="1079989"/>
          </a:xfrm>
        </p:spPr>
        <p:txBody>
          <a:bodyPr>
            <a:normAutofit/>
          </a:bodyPr>
          <a:lstStyle/>
          <a:p>
            <a:r>
              <a:rPr lang="en-US" sz="3600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Outbox database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965FC-13AC-4C41-B62B-1FD79B2CF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74795"/>
            <a:ext cx="5183187" cy="3416406"/>
          </a:xfrm>
        </p:spPr>
        <p:txBody>
          <a:bodyPr>
            <a:normAutofit/>
          </a:bodyPr>
          <a:lstStyle/>
          <a:p>
            <a:pPr marL="0" indent="0">
              <a:buClr>
                <a:srgbClr val="FFFFFF"/>
              </a:buClr>
              <a:buNone/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Use same DB as your production DB</a:t>
            </a:r>
            <a:endParaRPr lang="pl-PL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0" indent="0">
              <a:buClr>
                <a:srgbClr val="FFFFFF"/>
              </a:buClr>
              <a:buNone/>
            </a:pPr>
            <a:endParaRPr lang="pl-PL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SQL</a:t>
            </a: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lvl="1"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Event is stored as a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jsonb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type in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psql</a:t>
            </a:r>
          </a:p>
          <a:p>
            <a:pPr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NoSQL</a:t>
            </a:r>
            <a:endParaRPr lang="pl-PL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lvl="1">
              <a:buClr>
                <a:srgbClr val="FFFFFF"/>
              </a:buClr>
            </a:pP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Transactions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are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different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but the idea of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consistency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is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the same</a:t>
            </a: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6" name="Picture 3" descr="Chart&#10;&#10;Description automatically generated">
            <a:extLst>
              <a:ext uri="{FF2B5EF4-FFF2-40B4-BE49-F238E27FC236}">
                <a16:creationId xmlns:a16="http://schemas.microsoft.com/office/drawing/2014/main" id="{C33EAAF0-254A-4B40-90AC-71D68F8C2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93" t="52418" r="24772" b="28390"/>
          <a:stretch/>
        </p:blipFill>
        <p:spPr>
          <a:xfrm>
            <a:off x="7757158" y="2310355"/>
            <a:ext cx="2575562" cy="2938148"/>
          </a:xfrm>
          <a:prstGeom prst="rect">
            <a:avLst/>
          </a:prstGeom>
        </p:spPr>
      </p:pic>
      <p:grpSp>
        <p:nvGrpSpPr>
          <p:cNvPr id="7" name="Grupa 6">
            <a:extLst>
              <a:ext uri="{FF2B5EF4-FFF2-40B4-BE49-F238E27FC236}">
                <a16:creationId xmlns:a16="http://schemas.microsoft.com/office/drawing/2014/main" id="{6912D0FB-5F4B-402E-A357-AE9360330DD2}"/>
              </a:ext>
            </a:extLst>
          </p:cNvPr>
          <p:cNvGrpSpPr/>
          <p:nvPr/>
        </p:nvGrpSpPr>
        <p:grpSpPr>
          <a:xfrm>
            <a:off x="155469" y="6339840"/>
            <a:ext cx="3029691" cy="400685"/>
            <a:chOff x="201189" y="6299200"/>
            <a:chExt cx="3029691" cy="400685"/>
          </a:xfrm>
        </p:grpSpPr>
        <p:grpSp>
          <p:nvGrpSpPr>
            <p:cNvPr id="9" name="Grupa 8">
              <a:extLst>
                <a:ext uri="{FF2B5EF4-FFF2-40B4-BE49-F238E27FC236}">
                  <a16:creationId xmlns:a16="http://schemas.microsoft.com/office/drawing/2014/main" id="{37A2BA79-E193-46A3-A24E-40229590C524}"/>
                </a:ext>
              </a:extLst>
            </p:cNvPr>
            <p:cNvGrpSpPr/>
            <p:nvPr/>
          </p:nvGrpSpPr>
          <p:grpSpPr>
            <a:xfrm>
              <a:off x="201189" y="6330553"/>
              <a:ext cx="2955503" cy="369332"/>
              <a:chOff x="201189" y="6330553"/>
              <a:chExt cx="2955503" cy="369332"/>
            </a:xfrm>
          </p:grpSpPr>
          <p:pic>
            <p:nvPicPr>
              <p:cNvPr id="12" name="Obraz 11">
                <a:extLst>
                  <a:ext uri="{FF2B5EF4-FFF2-40B4-BE49-F238E27FC236}">
                    <a16:creationId xmlns:a16="http://schemas.microsoft.com/office/drawing/2014/main" id="{190EE171-5040-45BC-B577-3444F21B7F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759" y="6377453"/>
                <a:ext cx="1211933" cy="306012"/>
              </a:xfrm>
              <a:prstGeom prst="rect">
                <a:avLst/>
              </a:prstGeom>
            </p:spPr>
          </p:pic>
          <p:sp>
            <p:nvSpPr>
              <p:cNvPr id="13" name="TextBox 4">
                <a:extLst>
                  <a:ext uri="{FF2B5EF4-FFF2-40B4-BE49-F238E27FC236}">
                    <a16:creationId xmlns:a16="http://schemas.microsoft.com/office/drawing/2014/main" id="{2427BB3E-7FA8-49A1-8E34-E7A5579B9EF2}"/>
                  </a:ext>
                </a:extLst>
              </p:cNvPr>
              <p:cNvSpPr txBox="1"/>
              <p:nvPr/>
            </p:nvSpPr>
            <p:spPr>
              <a:xfrm>
                <a:off x="201189" y="6330553"/>
                <a:ext cx="1768970" cy="369332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Century Gothic" panose="020B0502020202020204" pitchFamily="34" charset="0"/>
                    <a:cs typeface="Calibri"/>
                  </a:rPr>
                  <a:t>@jacek_mil</a:t>
                </a:r>
              </a:p>
            </p:txBody>
          </p:sp>
        </p:grpSp>
        <p:cxnSp>
          <p:nvCxnSpPr>
            <p:cNvPr id="11" name="Łącznik prosty 10">
              <a:extLst>
                <a:ext uri="{FF2B5EF4-FFF2-40B4-BE49-F238E27FC236}">
                  <a16:creationId xmlns:a16="http://schemas.microsoft.com/office/drawing/2014/main" id="{B89AF938-3238-4392-B56E-BDB18AB1A175}"/>
                </a:ext>
              </a:extLst>
            </p:cNvPr>
            <p:cNvCxnSpPr>
              <a:cxnSpLocks/>
            </p:cNvCxnSpPr>
            <p:nvPr/>
          </p:nvCxnSpPr>
          <p:spPr>
            <a:xfrm>
              <a:off x="201189" y="6299200"/>
              <a:ext cx="30296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0617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CFA5F4-1A8E-48F5-9209-7F24485B1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074621-AE44-40C4-8323-DF5185BC9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530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9E9B6-6FB6-45D3-AA4B-D4EBCB5BF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43467"/>
            <a:ext cx="7696199" cy="1079989"/>
          </a:xfrm>
        </p:spPr>
        <p:txBody>
          <a:bodyPr>
            <a:normAutofit/>
          </a:bodyPr>
          <a:lstStyle/>
          <a:p>
            <a:r>
              <a:rPr lang="en-US" sz="3600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Versioning events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965FC-13AC-4C41-B62B-1FD79B2CF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74795"/>
            <a:ext cx="5513387" cy="3416406"/>
          </a:xfrm>
        </p:spPr>
        <p:txBody>
          <a:bodyPr>
            <a:normAutofit/>
          </a:bodyPr>
          <a:lstStyle/>
          <a:p>
            <a:pPr marL="0" indent="0">
              <a:buClr>
                <a:srgbClr val="FFFFFF"/>
              </a:buClr>
              <a:buNone/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Outbox and Queue event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is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a 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contract</a:t>
            </a:r>
            <a:endParaRPr lang="pl-PL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0" indent="0">
              <a:buClr>
                <a:srgbClr val="FFFFFF"/>
              </a:buClr>
              <a:buNone/>
            </a:pP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old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app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version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might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not 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be 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able to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process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new version</a:t>
            </a:r>
            <a:endParaRPr lang="pl-PL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hen changing 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the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contract</a:t>
            </a:r>
            <a:endParaRPr lang="pl-PL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lvl="1"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Do backward compatible changes</a:t>
            </a:r>
          </a:p>
          <a:p>
            <a:pPr lvl="1"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Versioning in events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938C10A-273C-468A-A0E1-27FE6A7F2D5A}"/>
              </a:ext>
            </a:extLst>
          </p:cNvPr>
          <p:cNvSpPr txBox="1"/>
          <p:nvPr/>
        </p:nvSpPr>
        <p:spPr>
          <a:xfrm>
            <a:off x="7796213" y="2559368"/>
            <a:ext cx="33629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>
                <a:latin typeface="Consolas" panose="020B0609020204030204" pitchFamily="49" charset="0"/>
              </a:rPr>
              <a:t>{  </a:t>
            </a:r>
          </a:p>
          <a:p>
            <a:r>
              <a:rPr lang="pl-PL" dirty="0">
                <a:latin typeface="Consolas" panose="020B0609020204030204" pitchFamily="49" charset="0"/>
              </a:rPr>
              <a:t>  </a:t>
            </a:r>
            <a:r>
              <a:rPr lang="pl-PL" dirty="0" err="1">
                <a:latin typeface="Consolas" panose="020B0609020204030204" pitchFamily="49" charset="0"/>
              </a:rPr>
              <a:t>name</a:t>
            </a:r>
            <a:r>
              <a:rPr lang="pl-PL" dirty="0">
                <a:latin typeface="Consolas" panose="020B0609020204030204" pitchFamily="49" charset="0"/>
              </a:rPr>
              <a:t>: "Jacek"</a:t>
            </a:r>
          </a:p>
          <a:p>
            <a:r>
              <a:rPr lang="pl-PL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5B31B8C5-521E-41D2-9CFD-892F388E6EB8}"/>
              </a:ext>
            </a:extLst>
          </p:cNvPr>
          <p:cNvSpPr txBox="1"/>
          <p:nvPr/>
        </p:nvSpPr>
        <p:spPr>
          <a:xfrm>
            <a:off x="7796213" y="4428808"/>
            <a:ext cx="33629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>
                <a:latin typeface="Consolas" panose="020B0609020204030204" pitchFamily="49" charset="0"/>
              </a:rPr>
              <a:t>{  </a:t>
            </a:r>
          </a:p>
          <a:p>
            <a:r>
              <a:rPr lang="pl-PL" dirty="0">
                <a:latin typeface="Consolas" panose="020B0609020204030204" pitchFamily="49" charset="0"/>
              </a:rPr>
              <a:t>  </a:t>
            </a:r>
            <a:r>
              <a:rPr lang="pl-PL" dirty="0" err="1">
                <a:latin typeface="Consolas" panose="020B0609020204030204" pitchFamily="49" charset="0"/>
              </a:rPr>
              <a:t>name</a:t>
            </a:r>
            <a:r>
              <a:rPr lang="pl-PL" dirty="0">
                <a:latin typeface="Consolas" panose="020B0609020204030204" pitchFamily="49" charset="0"/>
              </a:rPr>
              <a:t>: "Jacek",</a:t>
            </a:r>
          </a:p>
          <a:p>
            <a:r>
              <a:rPr lang="pl-PL" dirty="0">
                <a:latin typeface="Consolas" panose="020B0609020204030204" pitchFamily="49" charset="0"/>
              </a:rPr>
              <a:t>  status: "BLOCK"</a:t>
            </a:r>
          </a:p>
          <a:p>
            <a:r>
              <a:rPr lang="pl-PL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6" name="Łącznik prosty ze strzałką 5">
            <a:extLst>
              <a:ext uri="{FF2B5EF4-FFF2-40B4-BE49-F238E27FC236}">
                <a16:creationId xmlns:a16="http://schemas.microsoft.com/office/drawing/2014/main" id="{F5F8DAA8-1028-46D0-8428-A2C185E018F7}"/>
              </a:ext>
            </a:extLst>
          </p:cNvPr>
          <p:cNvCxnSpPr/>
          <p:nvPr/>
        </p:nvCxnSpPr>
        <p:spPr>
          <a:xfrm>
            <a:off x="8778240" y="3556000"/>
            <a:ext cx="0" cy="7518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11" name="Grupa 10">
            <a:extLst>
              <a:ext uri="{FF2B5EF4-FFF2-40B4-BE49-F238E27FC236}">
                <a16:creationId xmlns:a16="http://schemas.microsoft.com/office/drawing/2014/main" id="{8EEE9660-11F8-42BB-846C-19E44F34A799}"/>
              </a:ext>
            </a:extLst>
          </p:cNvPr>
          <p:cNvGrpSpPr/>
          <p:nvPr/>
        </p:nvGrpSpPr>
        <p:grpSpPr>
          <a:xfrm>
            <a:off x="155469" y="6339840"/>
            <a:ext cx="3029691" cy="400685"/>
            <a:chOff x="201189" y="6299200"/>
            <a:chExt cx="3029691" cy="400685"/>
          </a:xfrm>
        </p:grpSpPr>
        <p:grpSp>
          <p:nvGrpSpPr>
            <p:cNvPr id="12" name="Grupa 11">
              <a:extLst>
                <a:ext uri="{FF2B5EF4-FFF2-40B4-BE49-F238E27FC236}">
                  <a16:creationId xmlns:a16="http://schemas.microsoft.com/office/drawing/2014/main" id="{75C3A282-F959-4BDE-AB07-17712D3A84E2}"/>
                </a:ext>
              </a:extLst>
            </p:cNvPr>
            <p:cNvGrpSpPr/>
            <p:nvPr/>
          </p:nvGrpSpPr>
          <p:grpSpPr>
            <a:xfrm>
              <a:off x="201189" y="6330553"/>
              <a:ext cx="2955503" cy="369332"/>
              <a:chOff x="201189" y="6330553"/>
              <a:chExt cx="2955503" cy="369332"/>
            </a:xfrm>
          </p:grpSpPr>
          <p:pic>
            <p:nvPicPr>
              <p:cNvPr id="14" name="Obraz 13">
                <a:extLst>
                  <a:ext uri="{FF2B5EF4-FFF2-40B4-BE49-F238E27FC236}">
                    <a16:creationId xmlns:a16="http://schemas.microsoft.com/office/drawing/2014/main" id="{9279F06F-8309-4066-8D8A-E36B16650D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759" y="6377453"/>
                <a:ext cx="1211933" cy="306012"/>
              </a:xfrm>
              <a:prstGeom prst="rect">
                <a:avLst/>
              </a:prstGeom>
            </p:spPr>
          </p:pic>
          <p:sp>
            <p:nvSpPr>
              <p:cNvPr id="15" name="TextBox 4">
                <a:extLst>
                  <a:ext uri="{FF2B5EF4-FFF2-40B4-BE49-F238E27FC236}">
                    <a16:creationId xmlns:a16="http://schemas.microsoft.com/office/drawing/2014/main" id="{EABBD718-6193-4CE8-A4ED-E4030536E7D4}"/>
                  </a:ext>
                </a:extLst>
              </p:cNvPr>
              <p:cNvSpPr txBox="1"/>
              <p:nvPr/>
            </p:nvSpPr>
            <p:spPr>
              <a:xfrm>
                <a:off x="201189" y="6330553"/>
                <a:ext cx="1768970" cy="369332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Century Gothic" panose="020B0502020202020204" pitchFamily="34" charset="0"/>
                    <a:cs typeface="Calibri"/>
                  </a:rPr>
                  <a:t>@jacek_mil</a:t>
                </a:r>
              </a:p>
            </p:txBody>
          </p:sp>
        </p:grpSp>
        <p:cxnSp>
          <p:nvCxnSpPr>
            <p:cNvPr id="13" name="Łącznik prosty 12">
              <a:extLst>
                <a:ext uri="{FF2B5EF4-FFF2-40B4-BE49-F238E27FC236}">
                  <a16:creationId xmlns:a16="http://schemas.microsoft.com/office/drawing/2014/main" id="{1DAEB207-BB4A-45BA-B534-A41C5453DCAD}"/>
                </a:ext>
              </a:extLst>
            </p:cNvPr>
            <p:cNvCxnSpPr>
              <a:cxnSpLocks/>
            </p:cNvCxnSpPr>
            <p:nvPr/>
          </p:nvCxnSpPr>
          <p:spPr>
            <a:xfrm>
              <a:off x="201189" y="6299200"/>
              <a:ext cx="30296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6928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CFA5F4-1A8E-48F5-9209-7F24485B1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5D5B5AF5-68DE-4477-B452-BA8513AD9F58}"/>
              </a:ext>
            </a:extLst>
          </p:cNvPr>
          <p:cNvSpPr/>
          <p:nvPr/>
        </p:nvSpPr>
        <p:spPr>
          <a:xfrm>
            <a:off x="8691880" y="2839720"/>
            <a:ext cx="1930400" cy="985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074621-AE44-40C4-8323-DF5185BC9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530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9E9B6-6FB6-45D3-AA4B-D4EBCB5BF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43467"/>
            <a:ext cx="7696199" cy="1079989"/>
          </a:xfrm>
        </p:spPr>
        <p:txBody>
          <a:bodyPr>
            <a:normAutofit/>
          </a:bodyPr>
          <a:lstStyle/>
          <a:p>
            <a:r>
              <a:rPr lang="en-US" sz="3600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Poisoning message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965FC-13AC-4C41-B62B-1FD79B2CF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74795"/>
            <a:ext cx="6234747" cy="3416406"/>
          </a:xfrm>
        </p:spPr>
        <p:txBody>
          <a:bodyPr>
            <a:normAutofit/>
          </a:bodyPr>
          <a:lstStyle/>
          <a:p>
            <a:pPr marL="0" indent="0">
              <a:buClr>
                <a:srgbClr val="FFFFFF"/>
              </a:buClr>
              <a:buNone/>
            </a:pP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Broken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Message at 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the 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head of the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queu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</a:t>
            </a:r>
          </a:p>
          <a:p>
            <a:pPr marL="0" indent="0">
              <a:buClr>
                <a:srgbClr val="FFFFFF"/>
              </a:buClr>
              <a:buNone/>
            </a:pP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En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sure it does not block the whole processing, but just itself</a:t>
            </a:r>
          </a:p>
          <a:p>
            <a:pPr lvl="1">
              <a:buClr>
                <a:srgbClr val="FFFFFF"/>
              </a:buClr>
            </a:pP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Ignore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error and 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continue</a:t>
            </a:r>
          </a:p>
          <a:p>
            <a:pPr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Might happen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when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:</a:t>
            </a:r>
          </a:p>
          <a:p>
            <a:pPr lvl="1">
              <a:buClr>
                <a:srgbClr val="FFFFFF"/>
              </a:buClr>
            </a:pP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Breaking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event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syntax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compatibility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: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Postpone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it</a:t>
            </a:r>
            <a:endParaRPr lang="pl-PL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lvl="1">
              <a:buClr>
                <a:srgbClr val="FFFFFF"/>
              </a:buClr>
            </a:pP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Bug: Drop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it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to DLQ</a:t>
            </a: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D79407F2-BEE9-4775-A6FC-E06DC72C1BA2}"/>
              </a:ext>
            </a:extLst>
          </p:cNvPr>
          <p:cNvSpPr/>
          <p:nvPr/>
        </p:nvSpPr>
        <p:spPr>
          <a:xfrm>
            <a:off x="10215880" y="2951480"/>
            <a:ext cx="259080" cy="7772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CF6EC3DF-A003-4AF8-A95A-381582E1F8C0}"/>
              </a:ext>
            </a:extLst>
          </p:cNvPr>
          <p:cNvSpPr/>
          <p:nvPr/>
        </p:nvSpPr>
        <p:spPr>
          <a:xfrm>
            <a:off x="9849485" y="2951480"/>
            <a:ext cx="259080" cy="7772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3C881392-3C0B-479B-8848-18C4D420141C}"/>
              </a:ext>
            </a:extLst>
          </p:cNvPr>
          <p:cNvSpPr/>
          <p:nvPr/>
        </p:nvSpPr>
        <p:spPr>
          <a:xfrm>
            <a:off x="9483090" y="2951480"/>
            <a:ext cx="259080" cy="7772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Znak mnożenia 4">
            <a:extLst>
              <a:ext uri="{FF2B5EF4-FFF2-40B4-BE49-F238E27FC236}">
                <a16:creationId xmlns:a16="http://schemas.microsoft.com/office/drawing/2014/main" id="{23A331E2-8F54-4C51-8912-8882E7EC14B1}"/>
              </a:ext>
            </a:extLst>
          </p:cNvPr>
          <p:cNvSpPr/>
          <p:nvPr/>
        </p:nvSpPr>
        <p:spPr>
          <a:xfrm>
            <a:off x="10044747" y="3022600"/>
            <a:ext cx="645795" cy="63500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1" name="Łącznik prosty ze strzałką 10">
            <a:extLst>
              <a:ext uri="{FF2B5EF4-FFF2-40B4-BE49-F238E27FC236}">
                <a16:creationId xmlns:a16="http://schemas.microsoft.com/office/drawing/2014/main" id="{74DA2644-D150-44D1-9120-E83158151A1B}"/>
              </a:ext>
            </a:extLst>
          </p:cNvPr>
          <p:cNvCxnSpPr>
            <a:cxnSpLocks/>
          </p:cNvCxnSpPr>
          <p:nvPr/>
        </p:nvCxnSpPr>
        <p:spPr>
          <a:xfrm>
            <a:off x="10739120" y="3347720"/>
            <a:ext cx="5384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13" name="Grupa 12">
            <a:extLst>
              <a:ext uri="{FF2B5EF4-FFF2-40B4-BE49-F238E27FC236}">
                <a16:creationId xmlns:a16="http://schemas.microsoft.com/office/drawing/2014/main" id="{807269ED-8506-4120-94F7-550C94784275}"/>
              </a:ext>
            </a:extLst>
          </p:cNvPr>
          <p:cNvGrpSpPr/>
          <p:nvPr/>
        </p:nvGrpSpPr>
        <p:grpSpPr>
          <a:xfrm>
            <a:off x="155469" y="6339840"/>
            <a:ext cx="3029691" cy="400685"/>
            <a:chOff x="201189" y="6299200"/>
            <a:chExt cx="3029691" cy="400685"/>
          </a:xfrm>
        </p:grpSpPr>
        <p:grpSp>
          <p:nvGrpSpPr>
            <p:cNvPr id="14" name="Grupa 13">
              <a:extLst>
                <a:ext uri="{FF2B5EF4-FFF2-40B4-BE49-F238E27FC236}">
                  <a16:creationId xmlns:a16="http://schemas.microsoft.com/office/drawing/2014/main" id="{8BA1F856-37CD-46A5-82FE-0DF4621FA04C}"/>
                </a:ext>
              </a:extLst>
            </p:cNvPr>
            <p:cNvGrpSpPr/>
            <p:nvPr/>
          </p:nvGrpSpPr>
          <p:grpSpPr>
            <a:xfrm>
              <a:off x="201189" y="6330553"/>
              <a:ext cx="2955503" cy="369332"/>
              <a:chOff x="201189" y="6330553"/>
              <a:chExt cx="2955503" cy="369332"/>
            </a:xfrm>
          </p:grpSpPr>
          <p:pic>
            <p:nvPicPr>
              <p:cNvPr id="16" name="Obraz 15">
                <a:extLst>
                  <a:ext uri="{FF2B5EF4-FFF2-40B4-BE49-F238E27FC236}">
                    <a16:creationId xmlns:a16="http://schemas.microsoft.com/office/drawing/2014/main" id="{FC09D466-E930-463F-91CA-61F5AAA1B8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759" y="6377453"/>
                <a:ext cx="1211933" cy="306012"/>
              </a:xfrm>
              <a:prstGeom prst="rect">
                <a:avLst/>
              </a:prstGeom>
            </p:spPr>
          </p:pic>
          <p:sp>
            <p:nvSpPr>
              <p:cNvPr id="17" name="TextBox 4">
                <a:extLst>
                  <a:ext uri="{FF2B5EF4-FFF2-40B4-BE49-F238E27FC236}">
                    <a16:creationId xmlns:a16="http://schemas.microsoft.com/office/drawing/2014/main" id="{EDBBE087-4152-4D08-9A46-5C24C6EEACBA}"/>
                  </a:ext>
                </a:extLst>
              </p:cNvPr>
              <p:cNvSpPr txBox="1"/>
              <p:nvPr/>
            </p:nvSpPr>
            <p:spPr>
              <a:xfrm>
                <a:off x="201189" y="6330553"/>
                <a:ext cx="1768970" cy="369332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Century Gothic" panose="020B0502020202020204" pitchFamily="34" charset="0"/>
                    <a:cs typeface="Calibri"/>
                  </a:rPr>
                  <a:t>@jacek_mil</a:t>
                </a:r>
              </a:p>
            </p:txBody>
          </p:sp>
        </p:grpSp>
        <p:cxnSp>
          <p:nvCxnSpPr>
            <p:cNvPr id="15" name="Łącznik prosty 14">
              <a:extLst>
                <a:ext uri="{FF2B5EF4-FFF2-40B4-BE49-F238E27FC236}">
                  <a16:creationId xmlns:a16="http://schemas.microsoft.com/office/drawing/2014/main" id="{080D7F77-4C94-4241-B874-171B66F82081}"/>
                </a:ext>
              </a:extLst>
            </p:cNvPr>
            <p:cNvCxnSpPr>
              <a:cxnSpLocks/>
            </p:cNvCxnSpPr>
            <p:nvPr/>
          </p:nvCxnSpPr>
          <p:spPr>
            <a:xfrm>
              <a:off x="201189" y="6299200"/>
              <a:ext cx="30296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7163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CFA5F4-1A8E-48F5-9209-7F24485B1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074621-AE44-40C4-8323-DF5185BC9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530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9E9B6-6FB6-45D3-AA4B-D4EBCB5BF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43467"/>
            <a:ext cx="7696199" cy="1079989"/>
          </a:xfrm>
        </p:spPr>
        <p:txBody>
          <a:bodyPr>
            <a:normAutofit/>
          </a:bodyPr>
          <a:lstStyle/>
          <a:p>
            <a:r>
              <a:rPr lang="en-US" sz="3600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Observability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965FC-13AC-4C41-B62B-1FD79B2CF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74795"/>
            <a:ext cx="7696199" cy="3416406"/>
          </a:xfrm>
        </p:spPr>
        <p:txBody>
          <a:bodyPr>
            <a:normAutofit/>
          </a:bodyPr>
          <a:lstStyle/>
          <a:p>
            <a:pPr>
              <a:buClr>
                <a:srgbClr val="FFFFFF"/>
              </a:buClr>
            </a:pP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Logging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all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proces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steps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</a:p>
          <a:p>
            <a:pPr>
              <a:buClr>
                <a:srgbClr val="FFFFFF"/>
              </a:buClr>
            </a:pP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Monitoring the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metrics</a:t>
            </a:r>
            <a:endParaRPr lang="pl-PL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Tracing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all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steps</a:t>
            </a:r>
            <a:endParaRPr lang="pl-PL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lvl="1">
              <a:buClr>
                <a:srgbClr val="FFFFFF"/>
              </a:buClr>
            </a:pP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TraceId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is persisted through the whole processing</a:t>
            </a:r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7088A8FB-5ACE-4452-B572-44942AF6DEE4}"/>
              </a:ext>
            </a:extLst>
          </p:cNvPr>
          <p:cNvGrpSpPr/>
          <p:nvPr/>
        </p:nvGrpSpPr>
        <p:grpSpPr>
          <a:xfrm>
            <a:off x="155469" y="6339840"/>
            <a:ext cx="3029691" cy="400685"/>
            <a:chOff x="201189" y="6299200"/>
            <a:chExt cx="3029691" cy="400685"/>
          </a:xfrm>
        </p:grpSpPr>
        <p:grpSp>
          <p:nvGrpSpPr>
            <p:cNvPr id="7" name="Grupa 6">
              <a:extLst>
                <a:ext uri="{FF2B5EF4-FFF2-40B4-BE49-F238E27FC236}">
                  <a16:creationId xmlns:a16="http://schemas.microsoft.com/office/drawing/2014/main" id="{9F53AF76-7B00-45C0-95A9-0724618AD45F}"/>
                </a:ext>
              </a:extLst>
            </p:cNvPr>
            <p:cNvGrpSpPr/>
            <p:nvPr/>
          </p:nvGrpSpPr>
          <p:grpSpPr>
            <a:xfrm>
              <a:off x="201189" y="6330553"/>
              <a:ext cx="2955503" cy="369332"/>
              <a:chOff x="201189" y="6330553"/>
              <a:chExt cx="2955503" cy="369332"/>
            </a:xfrm>
          </p:grpSpPr>
          <p:pic>
            <p:nvPicPr>
              <p:cNvPr id="11" name="Obraz 10">
                <a:extLst>
                  <a:ext uri="{FF2B5EF4-FFF2-40B4-BE49-F238E27FC236}">
                    <a16:creationId xmlns:a16="http://schemas.microsoft.com/office/drawing/2014/main" id="{5EE23C54-99BA-4300-9CB2-7073BA6E3D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759" y="6377453"/>
                <a:ext cx="1211933" cy="306012"/>
              </a:xfrm>
              <a:prstGeom prst="rect">
                <a:avLst/>
              </a:prstGeom>
            </p:spPr>
          </p:pic>
          <p:sp>
            <p:nvSpPr>
              <p:cNvPr id="12" name="TextBox 4">
                <a:extLst>
                  <a:ext uri="{FF2B5EF4-FFF2-40B4-BE49-F238E27FC236}">
                    <a16:creationId xmlns:a16="http://schemas.microsoft.com/office/drawing/2014/main" id="{556FEA1F-F747-4361-BE67-7ED859EF5F07}"/>
                  </a:ext>
                </a:extLst>
              </p:cNvPr>
              <p:cNvSpPr txBox="1"/>
              <p:nvPr/>
            </p:nvSpPr>
            <p:spPr>
              <a:xfrm>
                <a:off x="201189" y="6330553"/>
                <a:ext cx="1768970" cy="369332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Century Gothic" panose="020B0502020202020204" pitchFamily="34" charset="0"/>
                    <a:cs typeface="Calibri"/>
                  </a:rPr>
                  <a:t>@jacek_mil</a:t>
                </a:r>
              </a:p>
            </p:txBody>
          </p:sp>
        </p:grpSp>
        <p:cxnSp>
          <p:nvCxnSpPr>
            <p:cNvPr id="9" name="Łącznik prosty 8">
              <a:extLst>
                <a:ext uri="{FF2B5EF4-FFF2-40B4-BE49-F238E27FC236}">
                  <a16:creationId xmlns:a16="http://schemas.microsoft.com/office/drawing/2014/main" id="{017626FC-F596-433B-8A1E-FC2CBD27C6DC}"/>
                </a:ext>
              </a:extLst>
            </p:cNvPr>
            <p:cNvCxnSpPr>
              <a:cxnSpLocks/>
            </p:cNvCxnSpPr>
            <p:nvPr/>
          </p:nvCxnSpPr>
          <p:spPr>
            <a:xfrm>
              <a:off x="201189" y="6299200"/>
              <a:ext cx="30296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6724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CFA5F4-1A8E-48F5-9209-7F24485B1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074621-AE44-40C4-8323-DF5185BC9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530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9E9B6-6FB6-45D3-AA4B-D4EBCB5BF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43467"/>
            <a:ext cx="7696199" cy="1079989"/>
          </a:xfrm>
        </p:spPr>
        <p:txBody>
          <a:bodyPr>
            <a:normAutofit/>
          </a:bodyPr>
          <a:lstStyle/>
          <a:p>
            <a:r>
              <a:rPr lang="en-US" sz="3600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Retry mechanism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965FC-13AC-4C41-B62B-1FD79B2CF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74795"/>
            <a:ext cx="7696199" cy="3416406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None/>
            </a:pP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At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least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once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delivery</a:t>
            </a:r>
            <a:endParaRPr lang="pl-PL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None/>
            </a:pPr>
            <a:endParaRPr lang="pl-PL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None/>
            </a:pP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in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two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flavors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: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Retry reading from outbox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,Sans-Serif"/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retry with visibility timeout on SQS</a:t>
            </a:r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8D6AAC10-0E98-49C6-B8A6-3AB9AD520958}"/>
              </a:ext>
            </a:extLst>
          </p:cNvPr>
          <p:cNvGrpSpPr/>
          <p:nvPr/>
        </p:nvGrpSpPr>
        <p:grpSpPr>
          <a:xfrm>
            <a:off x="155469" y="6339840"/>
            <a:ext cx="3029691" cy="400685"/>
            <a:chOff x="201189" y="6299200"/>
            <a:chExt cx="3029691" cy="400685"/>
          </a:xfrm>
        </p:grpSpPr>
        <p:grpSp>
          <p:nvGrpSpPr>
            <p:cNvPr id="7" name="Grupa 6">
              <a:extLst>
                <a:ext uri="{FF2B5EF4-FFF2-40B4-BE49-F238E27FC236}">
                  <a16:creationId xmlns:a16="http://schemas.microsoft.com/office/drawing/2014/main" id="{2A787F06-B584-4C35-9491-16D9CA11A5F3}"/>
                </a:ext>
              </a:extLst>
            </p:cNvPr>
            <p:cNvGrpSpPr/>
            <p:nvPr/>
          </p:nvGrpSpPr>
          <p:grpSpPr>
            <a:xfrm>
              <a:off x="201189" y="6330553"/>
              <a:ext cx="2955503" cy="369332"/>
              <a:chOff x="201189" y="6330553"/>
              <a:chExt cx="2955503" cy="369332"/>
            </a:xfrm>
          </p:grpSpPr>
          <p:pic>
            <p:nvPicPr>
              <p:cNvPr id="11" name="Obraz 10">
                <a:extLst>
                  <a:ext uri="{FF2B5EF4-FFF2-40B4-BE49-F238E27FC236}">
                    <a16:creationId xmlns:a16="http://schemas.microsoft.com/office/drawing/2014/main" id="{DCB09CA0-E2A7-4CFF-8119-5D73C4FDCF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759" y="6377453"/>
                <a:ext cx="1211933" cy="306012"/>
              </a:xfrm>
              <a:prstGeom prst="rect">
                <a:avLst/>
              </a:prstGeom>
            </p:spPr>
          </p:pic>
          <p:sp>
            <p:nvSpPr>
              <p:cNvPr id="12" name="TextBox 4">
                <a:extLst>
                  <a:ext uri="{FF2B5EF4-FFF2-40B4-BE49-F238E27FC236}">
                    <a16:creationId xmlns:a16="http://schemas.microsoft.com/office/drawing/2014/main" id="{F6F783A8-2E33-4409-AB4E-70513A3361D6}"/>
                  </a:ext>
                </a:extLst>
              </p:cNvPr>
              <p:cNvSpPr txBox="1"/>
              <p:nvPr/>
            </p:nvSpPr>
            <p:spPr>
              <a:xfrm>
                <a:off x="201189" y="6330553"/>
                <a:ext cx="1768970" cy="369332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Century Gothic" panose="020B0502020202020204" pitchFamily="34" charset="0"/>
                    <a:cs typeface="Calibri"/>
                  </a:rPr>
                  <a:t>@jacek_mil</a:t>
                </a:r>
              </a:p>
            </p:txBody>
          </p:sp>
        </p:grpSp>
        <p:cxnSp>
          <p:nvCxnSpPr>
            <p:cNvPr id="9" name="Łącznik prosty 8">
              <a:extLst>
                <a:ext uri="{FF2B5EF4-FFF2-40B4-BE49-F238E27FC236}">
                  <a16:creationId xmlns:a16="http://schemas.microsoft.com/office/drawing/2014/main" id="{B21BF5EA-DBD1-4380-BCD2-7A598C1682E4}"/>
                </a:ext>
              </a:extLst>
            </p:cNvPr>
            <p:cNvCxnSpPr>
              <a:cxnSpLocks/>
            </p:cNvCxnSpPr>
            <p:nvPr/>
          </p:nvCxnSpPr>
          <p:spPr>
            <a:xfrm>
              <a:off x="201189" y="6299200"/>
              <a:ext cx="30296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35494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CFA5F4-1A8E-48F5-9209-7F24485B1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074621-AE44-40C4-8323-DF5185BC9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530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9E9B6-6FB6-45D3-AA4B-D4EBCB5BF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43467"/>
            <a:ext cx="7696199" cy="1079989"/>
          </a:xfrm>
        </p:spPr>
        <p:txBody>
          <a:bodyPr>
            <a:normAutofit/>
          </a:bodyPr>
          <a:lstStyle/>
          <a:p>
            <a:r>
              <a:rPr lang="en-US" sz="3600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At least once delivery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965FC-13AC-4C41-B62B-1FD79B2CF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74795"/>
            <a:ext cx="4512627" cy="3416406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None/>
            </a:pP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Delivery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guaranteed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on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each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step	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,Sans-Serif"/>
            </a:pPr>
            <a:endParaRPr lang="pl-PL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Event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is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deleted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only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after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ACK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is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received</a:t>
            </a:r>
            <a:endParaRPr lang="pl-PL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Duplication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happens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when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:</a:t>
            </a:r>
          </a:p>
          <a:p>
            <a:pPr lvl="1">
              <a:buClr>
                <a:srgbClr val="FFFFFF"/>
              </a:buClr>
            </a:pP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ACK was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lost</a:t>
            </a:r>
            <a:endParaRPr lang="pl-PL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lvl="1">
              <a:buClr>
                <a:srgbClr val="FFFFFF"/>
              </a:buClr>
            </a:pP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Delete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failed</a:t>
            </a:r>
            <a:endParaRPr lang="pl-PL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lvl="1">
              <a:buClr>
                <a:srgbClr val="FFFFFF"/>
              </a:buClr>
            </a:pP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On Sprint Demo</a:t>
            </a: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6" name="Picture 3" descr="Chart&#10;&#10;Description automatically generated">
            <a:extLst>
              <a:ext uri="{FF2B5EF4-FFF2-40B4-BE49-F238E27FC236}">
                <a16:creationId xmlns:a16="http://schemas.microsoft.com/office/drawing/2014/main" id="{3CA726BC-7BD4-4084-B56B-3383F6C576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193" t="52418" r="3452" b="2320"/>
          <a:stretch/>
        </p:blipFill>
        <p:spPr>
          <a:xfrm>
            <a:off x="5840093" y="1421354"/>
            <a:ext cx="6069334" cy="5226077"/>
          </a:xfrm>
          <a:prstGeom prst="rect">
            <a:avLst/>
          </a:prstGeom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72CF53F2-3710-43F5-83BD-DF074F699D53}"/>
              </a:ext>
            </a:extLst>
          </p:cNvPr>
          <p:cNvSpPr/>
          <p:nvPr/>
        </p:nvSpPr>
        <p:spPr>
          <a:xfrm>
            <a:off x="6324600" y="2573286"/>
            <a:ext cx="2123440" cy="415738"/>
          </a:xfrm>
          <a:prstGeom prst="rect">
            <a:avLst/>
          </a:prstGeom>
          <a:solidFill>
            <a:srgbClr val="DCD084">
              <a:alpha val="1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4C566701-4012-4FBB-A3C3-DA8E6B223BD5}"/>
              </a:ext>
            </a:extLst>
          </p:cNvPr>
          <p:cNvSpPr/>
          <p:nvPr/>
        </p:nvSpPr>
        <p:spPr>
          <a:xfrm>
            <a:off x="6344920" y="4330966"/>
            <a:ext cx="2753360" cy="652514"/>
          </a:xfrm>
          <a:prstGeom prst="rect">
            <a:avLst/>
          </a:prstGeom>
          <a:solidFill>
            <a:srgbClr val="DCD084">
              <a:alpha val="1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6297DAA1-1797-48FC-B45A-F41A8382FAFD}"/>
              </a:ext>
            </a:extLst>
          </p:cNvPr>
          <p:cNvSpPr/>
          <p:nvPr/>
        </p:nvSpPr>
        <p:spPr>
          <a:xfrm>
            <a:off x="6324600" y="5798794"/>
            <a:ext cx="5064760" cy="606039"/>
          </a:xfrm>
          <a:prstGeom prst="rect">
            <a:avLst/>
          </a:prstGeom>
          <a:solidFill>
            <a:srgbClr val="DCD084">
              <a:alpha val="1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12" name="Grupa 11">
            <a:extLst>
              <a:ext uri="{FF2B5EF4-FFF2-40B4-BE49-F238E27FC236}">
                <a16:creationId xmlns:a16="http://schemas.microsoft.com/office/drawing/2014/main" id="{CA395D6D-20D3-4E24-AD30-ABCFF77130B4}"/>
              </a:ext>
            </a:extLst>
          </p:cNvPr>
          <p:cNvGrpSpPr/>
          <p:nvPr/>
        </p:nvGrpSpPr>
        <p:grpSpPr>
          <a:xfrm>
            <a:off x="155469" y="6339840"/>
            <a:ext cx="3029691" cy="400685"/>
            <a:chOff x="201189" y="6299200"/>
            <a:chExt cx="3029691" cy="400685"/>
          </a:xfrm>
        </p:grpSpPr>
        <p:grpSp>
          <p:nvGrpSpPr>
            <p:cNvPr id="13" name="Grupa 12">
              <a:extLst>
                <a:ext uri="{FF2B5EF4-FFF2-40B4-BE49-F238E27FC236}">
                  <a16:creationId xmlns:a16="http://schemas.microsoft.com/office/drawing/2014/main" id="{68E17E1A-E2CB-4353-B3C3-3E8744D8C0A9}"/>
                </a:ext>
              </a:extLst>
            </p:cNvPr>
            <p:cNvGrpSpPr/>
            <p:nvPr/>
          </p:nvGrpSpPr>
          <p:grpSpPr>
            <a:xfrm>
              <a:off x="201189" y="6330553"/>
              <a:ext cx="2955503" cy="369332"/>
              <a:chOff x="201189" y="6330553"/>
              <a:chExt cx="2955503" cy="369332"/>
            </a:xfrm>
          </p:grpSpPr>
          <p:pic>
            <p:nvPicPr>
              <p:cNvPr id="15" name="Obraz 14">
                <a:extLst>
                  <a:ext uri="{FF2B5EF4-FFF2-40B4-BE49-F238E27FC236}">
                    <a16:creationId xmlns:a16="http://schemas.microsoft.com/office/drawing/2014/main" id="{4DB67352-D571-4B05-99E1-846EB99B9B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759" y="6377453"/>
                <a:ext cx="1211933" cy="306012"/>
              </a:xfrm>
              <a:prstGeom prst="rect">
                <a:avLst/>
              </a:prstGeom>
            </p:spPr>
          </p:pic>
          <p:sp>
            <p:nvSpPr>
              <p:cNvPr id="16" name="TextBox 4">
                <a:extLst>
                  <a:ext uri="{FF2B5EF4-FFF2-40B4-BE49-F238E27FC236}">
                    <a16:creationId xmlns:a16="http://schemas.microsoft.com/office/drawing/2014/main" id="{CE2DA494-4654-402C-9E8B-A26EFA8583C9}"/>
                  </a:ext>
                </a:extLst>
              </p:cNvPr>
              <p:cNvSpPr txBox="1"/>
              <p:nvPr/>
            </p:nvSpPr>
            <p:spPr>
              <a:xfrm>
                <a:off x="201189" y="6330553"/>
                <a:ext cx="1768970" cy="369332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Century Gothic" panose="020B0502020202020204" pitchFamily="34" charset="0"/>
                    <a:cs typeface="Calibri"/>
                  </a:rPr>
                  <a:t>@jacek_mil</a:t>
                </a:r>
              </a:p>
            </p:txBody>
          </p:sp>
        </p:grpSp>
        <p:cxnSp>
          <p:nvCxnSpPr>
            <p:cNvPr id="14" name="Łącznik prosty 13">
              <a:extLst>
                <a:ext uri="{FF2B5EF4-FFF2-40B4-BE49-F238E27FC236}">
                  <a16:creationId xmlns:a16="http://schemas.microsoft.com/office/drawing/2014/main" id="{348D032E-E691-4AE9-BC3A-17C87251CFF6}"/>
                </a:ext>
              </a:extLst>
            </p:cNvPr>
            <p:cNvCxnSpPr>
              <a:cxnSpLocks/>
            </p:cNvCxnSpPr>
            <p:nvPr/>
          </p:nvCxnSpPr>
          <p:spPr>
            <a:xfrm>
              <a:off x="201189" y="6299200"/>
              <a:ext cx="30296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275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CFA5F4-1A8E-48F5-9209-7F24485B1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074621-AE44-40C4-8323-DF5185BC9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530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9E9B6-6FB6-45D3-AA4B-D4EBCB5BF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43467"/>
            <a:ext cx="7696199" cy="1079989"/>
          </a:xfrm>
        </p:spPr>
        <p:txBody>
          <a:bodyPr>
            <a:normAutofit/>
          </a:bodyPr>
          <a:lstStyle/>
          <a:p>
            <a:r>
              <a:rPr lang="en-US" sz="3600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Order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965FC-13AC-4C41-B62B-1FD79B2CF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74795"/>
            <a:ext cx="7696199" cy="3416406"/>
          </a:xfrm>
        </p:spPr>
        <p:txBody>
          <a:bodyPr>
            <a:normAutofit fontScale="70000" lnSpcReduction="20000"/>
          </a:bodyPr>
          <a:lstStyle/>
          <a:p>
            <a:pPr marL="0" indent="0">
              <a:buClr>
                <a:srgbClr val="FFFFFF"/>
              </a:buClr>
              <a:buNone/>
            </a:pP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Ordering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needs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special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treatment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in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async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communication</a:t>
            </a:r>
            <a:endParaRPr lang="pl-PL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0" indent="0">
              <a:buClr>
                <a:srgbClr val="FFFFFF"/>
              </a:buClr>
              <a:buNone/>
            </a:pPr>
            <a:endParaRPr lang="pl-PL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How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strict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order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is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required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?</a:t>
            </a:r>
          </a:p>
          <a:p>
            <a:pPr lvl="1">
              <a:buClr>
                <a:srgbClr val="FFFFFF"/>
              </a:buClr>
            </a:pP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Unordered</a:t>
            </a:r>
            <a:endParaRPr lang="pl-PL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lvl="1">
              <a:buClr>
                <a:srgbClr val="FFFFFF"/>
              </a:buClr>
            </a:pP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Global order</a:t>
            </a:r>
          </a:p>
          <a:p>
            <a:pPr lvl="1">
              <a:buClr>
                <a:srgbClr val="FFFFFF"/>
              </a:buClr>
            </a:pP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Local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order</a:t>
            </a:r>
          </a:p>
          <a:p>
            <a:pPr lvl="1">
              <a:buClr>
                <a:srgbClr val="FFFFFF"/>
              </a:buClr>
            </a:pP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Order of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delivery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or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a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presentation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order</a:t>
            </a: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endParaRPr lang="pl-PL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Events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need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to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have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sequence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or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timestamp</a:t>
            </a:r>
            <a:endParaRPr lang="pl-PL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lvl="1">
              <a:buClr>
                <a:srgbClr val="FFFFFF"/>
              </a:buClr>
            </a:pP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Sourced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from central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source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of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truth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,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e.g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. Database</a:t>
            </a:r>
          </a:p>
          <a:p>
            <a:pPr lvl="1"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Reading from outbox 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and SQS 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honor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 order</a:t>
            </a: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lvl="1"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One thread at a time can read outbox and process events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in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an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ordering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boundaries</a:t>
            </a: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D395DF0F-750F-4BD6-B415-B2D036A25C4C}"/>
              </a:ext>
            </a:extLst>
          </p:cNvPr>
          <p:cNvGrpSpPr/>
          <p:nvPr/>
        </p:nvGrpSpPr>
        <p:grpSpPr>
          <a:xfrm>
            <a:off x="155469" y="6339840"/>
            <a:ext cx="3029691" cy="400685"/>
            <a:chOff x="201189" y="6299200"/>
            <a:chExt cx="3029691" cy="400685"/>
          </a:xfrm>
        </p:grpSpPr>
        <p:grpSp>
          <p:nvGrpSpPr>
            <p:cNvPr id="7" name="Grupa 6">
              <a:extLst>
                <a:ext uri="{FF2B5EF4-FFF2-40B4-BE49-F238E27FC236}">
                  <a16:creationId xmlns:a16="http://schemas.microsoft.com/office/drawing/2014/main" id="{468E223C-59C3-4160-AFB2-2C71A90F063D}"/>
                </a:ext>
              </a:extLst>
            </p:cNvPr>
            <p:cNvGrpSpPr/>
            <p:nvPr/>
          </p:nvGrpSpPr>
          <p:grpSpPr>
            <a:xfrm>
              <a:off x="201189" y="6330553"/>
              <a:ext cx="2955503" cy="369332"/>
              <a:chOff x="201189" y="6330553"/>
              <a:chExt cx="2955503" cy="369332"/>
            </a:xfrm>
          </p:grpSpPr>
          <p:pic>
            <p:nvPicPr>
              <p:cNvPr id="11" name="Obraz 10">
                <a:extLst>
                  <a:ext uri="{FF2B5EF4-FFF2-40B4-BE49-F238E27FC236}">
                    <a16:creationId xmlns:a16="http://schemas.microsoft.com/office/drawing/2014/main" id="{648A22DE-DBD8-4824-9883-8B4470F166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759" y="6377453"/>
                <a:ext cx="1211933" cy="306012"/>
              </a:xfrm>
              <a:prstGeom prst="rect">
                <a:avLst/>
              </a:prstGeom>
            </p:spPr>
          </p:pic>
          <p:sp>
            <p:nvSpPr>
              <p:cNvPr id="12" name="TextBox 4">
                <a:extLst>
                  <a:ext uri="{FF2B5EF4-FFF2-40B4-BE49-F238E27FC236}">
                    <a16:creationId xmlns:a16="http://schemas.microsoft.com/office/drawing/2014/main" id="{45101162-B96D-4DD5-A547-9F722F51E584}"/>
                  </a:ext>
                </a:extLst>
              </p:cNvPr>
              <p:cNvSpPr txBox="1"/>
              <p:nvPr/>
            </p:nvSpPr>
            <p:spPr>
              <a:xfrm>
                <a:off x="201189" y="6330553"/>
                <a:ext cx="1768970" cy="369332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Century Gothic" panose="020B0502020202020204" pitchFamily="34" charset="0"/>
                    <a:cs typeface="Calibri"/>
                  </a:rPr>
                  <a:t>@jacek_mil</a:t>
                </a:r>
              </a:p>
            </p:txBody>
          </p:sp>
        </p:grpSp>
        <p:cxnSp>
          <p:nvCxnSpPr>
            <p:cNvPr id="9" name="Łącznik prosty 8">
              <a:extLst>
                <a:ext uri="{FF2B5EF4-FFF2-40B4-BE49-F238E27FC236}">
                  <a16:creationId xmlns:a16="http://schemas.microsoft.com/office/drawing/2014/main" id="{C2E8FD13-81B0-41D3-AE94-EC9CFB567942}"/>
                </a:ext>
              </a:extLst>
            </p:cNvPr>
            <p:cNvCxnSpPr>
              <a:cxnSpLocks/>
            </p:cNvCxnSpPr>
            <p:nvPr/>
          </p:nvCxnSpPr>
          <p:spPr>
            <a:xfrm>
              <a:off x="201189" y="6299200"/>
              <a:ext cx="30296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89692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CFA5F4-1A8E-48F5-9209-7F24485B1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074621-AE44-40C4-8323-DF5185BC9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530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9E9B6-6FB6-45D3-AA4B-D4EBCB5BF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43467"/>
            <a:ext cx="7696199" cy="1079989"/>
          </a:xfrm>
        </p:spPr>
        <p:txBody>
          <a:bodyPr>
            <a:normAutofit/>
          </a:bodyPr>
          <a:lstStyle/>
          <a:p>
            <a:r>
              <a:rPr lang="en-US" sz="3600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Data export scenario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965FC-13AC-4C41-B62B-1FD79B2CF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74795"/>
            <a:ext cx="7696199" cy="3416406"/>
          </a:xfrm>
        </p:spPr>
        <p:txBody>
          <a:bodyPr>
            <a:normAutofit/>
          </a:bodyPr>
          <a:lstStyle/>
          <a:p>
            <a:pPr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CSV + delta [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cassie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]</a:t>
            </a:r>
          </a:p>
          <a:p>
            <a:pPr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Outbox mechanism sync job [Okta]</a:t>
            </a:r>
          </a:p>
        </p:txBody>
      </p:sp>
    </p:spTree>
    <p:extLst>
      <p:ext uri="{BB962C8B-B14F-4D97-AF65-F5344CB8AC3E}">
        <p14:creationId xmlns:p14="http://schemas.microsoft.com/office/powerpoint/2010/main" val="41383731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A672405-5F81-4E97-B4FC-E7F2CC16F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96542" y="990601"/>
            <a:ext cx="6054045" cy="4632960"/>
          </a:xfrm>
        </p:spPr>
        <p:txBody>
          <a:bodyPr anchor="ctr">
            <a:normAutofit/>
          </a:bodyPr>
          <a:lstStyle/>
          <a:p>
            <a:pPr algn="l"/>
            <a:r>
              <a:rPr lang="pl-PL" dirty="0" err="1">
                <a:cs typeface="Calibri Light"/>
              </a:rPr>
              <a:t>Thank</a:t>
            </a:r>
            <a:r>
              <a:rPr lang="pl-PL" dirty="0">
                <a:cs typeface="Calibri Light"/>
              </a:rPr>
              <a:t> </a:t>
            </a:r>
            <a:r>
              <a:rPr lang="pl-PL" dirty="0" err="1">
                <a:cs typeface="Calibri Light"/>
              </a:rPr>
              <a:t>you</a:t>
            </a:r>
            <a:r>
              <a:rPr lang="pl-PL" dirty="0">
                <a:cs typeface="Calibri Light"/>
              </a:rPr>
              <a:t>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1412" y="990600"/>
            <a:ext cx="3191623" cy="4632960"/>
          </a:xfrm>
        </p:spPr>
        <p:txBody>
          <a:bodyPr anchor="ctr">
            <a:normAutofit/>
          </a:bodyPr>
          <a:lstStyle/>
          <a:p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Outbox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pl-PL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Pattern</a:t>
            </a:r>
            <a:r>
              <a:rPr lang="pl-P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:</a:t>
            </a:r>
          </a:p>
          <a:p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When simple API call is not enough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86C303-74D6-4DF3-9113-E0A374D71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769" y="2057400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a 3">
            <a:extLst>
              <a:ext uri="{FF2B5EF4-FFF2-40B4-BE49-F238E27FC236}">
                <a16:creationId xmlns:a16="http://schemas.microsoft.com/office/drawing/2014/main" id="{05F04E3F-3D7D-4A47-A384-7DF2CBD51542}"/>
              </a:ext>
            </a:extLst>
          </p:cNvPr>
          <p:cNvGrpSpPr/>
          <p:nvPr/>
        </p:nvGrpSpPr>
        <p:grpSpPr>
          <a:xfrm>
            <a:off x="4419146" y="5779115"/>
            <a:ext cx="4015468" cy="923330"/>
            <a:chOff x="8182882" y="5187403"/>
            <a:chExt cx="4015468" cy="923330"/>
          </a:xfrm>
        </p:grpSpPr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182CD34D-48A6-4B7A-82DD-1B23DFF0367E}"/>
                </a:ext>
              </a:extLst>
            </p:cNvPr>
            <p:cNvSpPr txBox="1"/>
            <p:nvPr/>
          </p:nvSpPr>
          <p:spPr>
            <a:xfrm>
              <a:off x="8502246" y="5187403"/>
              <a:ext cx="3696104" cy="923330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>
                  <a:latin typeface="Century Gothic" panose="020B0502020202020204" pitchFamily="34" charset="0"/>
                </a:rPr>
                <a:t>jacek.milewski.k@gmail.com</a:t>
              </a:r>
            </a:p>
            <a:p>
              <a:endParaRPr lang="en-US" dirty="0">
                <a:latin typeface="Century Gothic" panose="020B0502020202020204" pitchFamily="34" charset="0"/>
                <a:cs typeface="Calibri"/>
              </a:endParaRPr>
            </a:p>
            <a:p>
              <a:r>
                <a:rPr lang="en-US" dirty="0">
                  <a:latin typeface="Century Gothic" panose="020B0502020202020204" pitchFamily="34" charset="0"/>
                  <a:cs typeface="Calibri"/>
                </a:rPr>
                <a:t>@jacek_mil</a:t>
              </a:r>
            </a:p>
          </p:txBody>
        </p:sp>
        <p:pic>
          <p:nvPicPr>
            <p:cNvPr id="11" name="Picture 10" descr="A picture containing ax&#10;&#10;Description automatically generated">
              <a:extLst>
                <a:ext uri="{FF2B5EF4-FFF2-40B4-BE49-F238E27FC236}">
                  <a16:creationId xmlns:a16="http://schemas.microsoft.com/office/drawing/2014/main" id="{5F466968-C262-4C99-8CA3-39D45E735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82882" y="5827523"/>
              <a:ext cx="329236" cy="239613"/>
            </a:xfrm>
            <a:prstGeom prst="rect">
              <a:avLst/>
            </a:prstGeom>
          </p:spPr>
        </p:pic>
        <p:pic>
          <p:nvPicPr>
            <p:cNvPr id="12" name="Picture 11" descr="A picture containing computer, sitting, computer&#10;&#10;Description automatically generated">
              <a:extLst>
                <a:ext uri="{FF2B5EF4-FFF2-40B4-BE49-F238E27FC236}">
                  <a16:creationId xmlns:a16="http://schemas.microsoft.com/office/drawing/2014/main" id="{C3EA25AC-A315-487E-9CE4-03C6A3DF2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82882" y="5252199"/>
              <a:ext cx="294395" cy="262812"/>
            </a:xfrm>
            <a:prstGeom prst="rect">
              <a:avLst/>
            </a:prstGeom>
          </p:spPr>
        </p:pic>
      </p:grp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3C393029-1EF8-4DA0-99B6-79CB910608F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954" t="37027" r="26146" b="35405"/>
          <a:stretch/>
        </p:blipFill>
        <p:spPr>
          <a:xfrm>
            <a:off x="9845958" y="5293725"/>
            <a:ext cx="1671272" cy="970779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9149F007-F1AB-480C-BE2A-9F28EC913E6D}"/>
              </a:ext>
            </a:extLst>
          </p:cNvPr>
          <p:cNvSpPr txBox="1">
            <a:spLocks/>
          </p:cNvSpPr>
          <p:nvPr/>
        </p:nvSpPr>
        <p:spPr>
          <a:xfrm>
            <a:off x="4500189" y="4787067"/>
            <a:ext cx="3191623" cy="670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l-PL" sz="32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Jacek Milewski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73971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CFA5F4-1A8E-48F5-9209-7F24485B1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074621-AE44-40C4-8323-DF5185BC9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530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9E9B6-6FB6-45D3-AA4B-D4EBCB5BF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43467"/>
            <a:ext cx="7696199" cy="1079989"/>
          </a:xfrm>
        </p:spPr>
        <p:txBody>
          <a:bodyPr>
            <a:normAutofit/>
          </a:bodyPr>
          <a:lstStyle/>
          <a:p>
            <a:r>
              <a:rPr lang="en-US" sz="3600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The problem</a:t>
            </a:r>
            <a:endParaRPr lang="en-US" sz="3600" dirty="0"/>
          </a:p>
        </p:txBody>
      </p:sp>
      <p:grpSp>
        <p:nvGrpSpPr>
          <p:cNvPr id="5" name="Grupa 4">
            <a:extLst>
              <a:ext uri="{FF2B5EF4-FFF2-40B4-BE49-F238E27FC236}">
                <a16:creationId xmlns:a16="http://schemas.microsoft.com/office/drawing/2014/main" id="{54EE9F1D-4C42-4003-BB5A-7B180647ECFA}"/>
              </a:ext>
            </a:extLst>
          </p:cNvPr>
          <p:cNvGrpSpPr/>
          <p:nvPr/>
        </p:nvGrpSpPr>
        <p:grpSpPr>
          <a:xfrm>
            <a:off x="3688865" y="3331051"/>
            <a:ext cx="4814271" cy="1418884"/>
            <a:chOff x="4026971" y="3331051"/>
            <a:chExt cx="4814271" cy="141888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62BB604-4D69-4BDB-B4A0-8BF1B655FFC2}"/>
                </a:ext>
              </a:extLst>
            </p:cNvPr>
            <p:cNvSpPr/>
            <p:nvPr/>
          </p:nvSpPr>
          <p:spPr>
            <a:xfrm>
              <a:off x="4026971" y="3339072"/>
              <a:ext cx="1402842" cy="1410863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E34F4DB-BBA4-41DF-B637-AA26813AE9C4}"/>
                </a:ext>
              </a:extLst>
            </p:cNvPr>
            <p:cNvSpPr/>
            <p:nvPr/>
          </p:nvSpPr>
          <p:spPr>
            <a:xfrm>
              <a:off x="7406316" y="3331051"/>
              <a:ext cx="1434926" cy="1418884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09AD8AE-3B3A-4432-B785-C95814825C87}"/>
                </a:ext>
              </a:extLst>
            </p:cNvPr>
            <p:cNvCxnSpPr>
              <a:cxnSpLocks/>
            </p:cNvCxnSpPr>
            <p:nvPr/>
          </p:nvCxnSpPr>
          <p:spPr>
            <a:xfrm>
              <a:off x="5429548" y="4037127"/>
              <a:ext cx="1973132" cy="5052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5C85B44-7E48-45D0-A2F0-1E4EB7A393CD}"/>
                </a:ext>
              </a:extLst>
            </p:cNvPr>
            <p:cNvSpPr txBox="1"/>
            <p:nvPr/>
          </p:nvSpPr>
          <p:spPr>
            <a:xfrm>
              <a:off x="6063916" y="3384884"/>
              <a:ext cx="69783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dirty="0"/>
                <a:t>HTTP</a:t>
              </a:r>
            </a:p>
          </p:txBody>
        </p:sp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9A6FEE9B-DF43-4782-8547-B09474633659}"/>
              </a:ext>
            </a:extLst>
          </p:cNvPr>
          <p:cNvGrpSpPr/>
          <p:nvPr/>
        </p:nvGrpSpPr>
        <p:grpSpPr>
          <a:xfrm>
            <a:off x="155469" y="6339840"/>
            <a:ext cx="3029691" cy="400685"/>
            <a:chOff x="201189" y="6299200"/>
            <a:chExt cx="3029691" cy="400685"/>
          </a:xfrm>
        </p:grpSpPr>
        <p:grpSp>
          <p:nvGrpSpPr>
            <p:cNvPr id="12" name="Grupa 11">
              <a:extLst>
                <a:ext uri="{FF2B5EF4-FFF2-40B4-BE49-F238E27FC236}">
                  <a16:creationId xmlns:a16="http://schemas.microsoft.com/office/drawing/2014/main" id="{D2E43BF5-D2CC-4D04-AACC-2EE411BAA272}"/>
                </a:ext>
              </a:extLst>
            </p:cNvPr>
            <p:cNvGrpSpPr/>
            <p:nvPr/>
          </p:nvGrpSpPr>
          <p:grpSpPr>
            <a:xfrm>
              <a:off x="201189" y="6330553"/>
              <a:ext cx="2955503" cy="369332"/>
              <a:chOff x="201189" y="6330553"/>
              <a:chExt cx="2955503" cy="369332"/>
            </a:xfrm>
          </p:grpSpPr>
          <p:pic>
            <p:nvPicPr>
              <p:cNvPr id="14" name="Obraz 13">
                <a:extLst>
                  <a:ext uri="{FF2B5EF4-FFF2-40B4-BE49-F238E27FC236}">
                    <a16:creationId xmlns:a16="http://schemas.microsoft.com/office/drawing/2014/main" id="{5C52FBBD-6A72-4CAC-BC33-998061DD15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759" y="6377453"/>
                <a:ext cx="1211933" cy="306012"/>
              </a:xfrm>
              <a:prstGeom prst="rect">
                <a:avLst/>
              </a:prstGeom>
            </p:spPr>
          </p:pic>
          <p:sp>
            <p:nvSpPr>
              <p:cNvPr id="15" name="TextBox 4">
                <a:extLst>
                  <a:ext uri="{FF2B5EF4-FFF2-40B4-BE49-F238E27FC236}">
                    <a16:creationId xmlns:a16="http://schemas.microsoft.com/office/drawing/2014/main" id="{4A77FF4E-6B39-4260-BFB4-AF1401E819D4}"/>
                  </a:ext>
                </a:extLst>
              </p:cNvPr>
              <p:cNvSpPr txBox="1"/>
              <p:nvPr/>
            </p:nvSpPr>
            <p:spPr>
              <a:xfrm>
                <a:off x="201189" y="6330553"/>
                <a:ext cx="1768970" cy="369332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Century Gothic" panose="020B0502020202020204" pitchFamily="34" charset="0"/>
                    <a:cs typeface="Calibri"/>
                  </a:rPr>
                  <a:t>@jacek_mil</a:t>
                </a:r>
              </a:p>
            </p:txBody>
          </p:sp>
        </p:grpSp>
        <p:cxnSp>
          <p:nvCxnSpPr>
            <p:cNvPr id="13" name="Łącznik prosty 12">
              <a:extLst>
                <a:ext uri="{FF2B5EF4-FFF2-40B4-BE49-F238E27FC236}">
                  <a16:creationId xmlns:a16="http://schemas.microsoft.com/office/drawing/2014/main" id="{AE0F000A-5B5A-4419-A79F-74C23DCDF963}"/>
                </a:ext>
              </a:extLst>
            </p:cNvPr>
            <p:cNvCxnSpPr>
              <a:cxnSpLocks/>
            </p:cNvCxnSpPr>
            <p:nvPr/>
          </p:nvCxnSpPr>
          <p:spPr>
            <a:xfrm>
              <a:off x="201189" y="6299200"/>
              <a:ext cx="30296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2319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CFA5F4-1A8E-48F5-9209-7F24485B1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074621-AE44-40C4-8323-DF5185BC9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530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9E9B6-6FB6-45D3-AA4B-D4EBCB5BF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43467"/>
            <a:ext cx="7696199" cy="1079989"/>
          </a:xfrm>
        </p:spPr>
        <p:txBody>
          <a:bodyPr>
            <a:normAutofit/>
          </a:bodyPr>
          <a:lstStyle/>
          <a:p>
            <a:r>
              <a:rPr lang="pl-PL" sz="3600" dirty="0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Details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965FC-13AC-4C41-B62B-1FD79B2CF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74795"/>
            <a:ext cx="4704347" cy="341640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save it in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db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endParaRPr lang="en-US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and </a:t>
            </a:r>
          </a:p>
          <a:p>
            <a:pPr marL="0" indent="0" algn="ctr">
              <a:buNone/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post a request to external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api</a:t>
            </a:r>
            <a:endParaRPr lang="en-US" dirty="0" err="1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B763F36-42B0-42B2-A054-4D7777BFAFD2}"/>
              </a:ext>
            </a:extLst>
          </p:cNvPr>
          <p:cNvCxnSpPr/>
          <p:nvPr/>
        </p:nvCxnSpPr>
        <p:spPr>
          <a:xfrm>
            <a:off x="6712072" y="3325171"/>
            <a:ext cx="939658" cy="505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1D5ED7-56DF-4B3A-8C79-DCC01F3918A6}"/>
              </a:ext>
            </a:extLst>
          </p:cNvPr>
          <p:cNvCxnSpPr>
            <a:cxnSpLocks/>
          </p:cNvCxnSpPr>
          <p:nvPr/>
        </p:nvCxnSpPr>
        <p:spPr>
          <a:xfrm>
            <a:off x="8139244" y="3805105"/>
            <a:ext cx="838" cy="33342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Graphic 12" descr="Database with solid fill">
            <a:extLst>
              <a:ext uri="{FF2B5EF4-FFF2-40B4-BE49-F238E27FC236}">
                <a16:creationId xmlns:a16="http://schemas.microsoft.com/office/drawing/2014/main" id="{BEE65755-36D3-4B0E-8C0F-65FADB6F6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3716" y="4138478"/>
            <a:ext cx="914400" cy="9144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BDC09C-DC00-4124-BC46-3CAFE5669E87}"/>
              </a:ext>
            </a:extLst>
          </p:cNvPr>
          <p:cNvCxnSpPr>
            <a:cxnSpLocks/>
          </p:cNvCxnSpPr>
          <p:nvPr/>
        </p:nvCxnSpPr>
        <p:spPr>
          <a:xfrm>
            <a:off x="10128192" y="3813714"/>
            <a:ext cx="838" cy="33342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4" name="Graphic 12" descr="Database with solid fill">
            <a:extLst>
              <a:ext uri="{FF2B5EF4-FFF2-40B4-BE49-F238E27FC236}">
                <a16:creationId xmlns:a16="http://schemas.microsoft.com/office/drawing/2014/main" id="{0034FE90-4276-4C93-924D-3FA4F80EC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72664" y="4147087"/>
            <a:ext cx="914400" cy="914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AA3224-FD18-4C9C-A84D-E28657599343}"/>
              </a:ext>
            </a:extLst>
          </p:cNvPr>
          <p:cNvSpPr/>
          <p:nvPr/>
        </p:nvSpPr>
        <p:spPr>
          <a:xfrm>
            <a:off x="7656155" y="2875746"/>
            <a:ext cx="913558" cy="91355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EDF998-5251-4FDC-8F0B-700AE33DCA1C}"/>
              </a:ext>
            </a:extLst>
          </p:cNvPr>
          <p:cNvSpPr/>
          <p:nvPr/>
        </p:nvSpPr>
        <p:spPr>
          <a:xfrm>
            <a:off x="9659708" y="2875746"/>
            <a:ext cx="913558" cy="91355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50F8478-FC9A-42D4-809F-1AD22E2D4004}"/>
              </a:ext>
            </a:extLst>
          </p:cNvPr>
          <p:cNvCxnSpPr>
            <a:cxnSpLocks/>
          </p:cNvCxnSpPr>
          <p:nvPr/>
        </p:nvCxnSpPr>
        <p:spPr>
          <a:xfrm>
            <a:off x="8573277" y="3309106"/>
            <a:ext cx="1082796" cy="505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Graphic 6" descr="Close with solid fill">
            <a:extLst>
              <a:ext uri="{FF2B5EF4-FFF2-40B4-BE49-F238E27FC236}">
                <a16:creationId xmlns:a16="http://schemas.microsoft.com/office/drawing/2014/main" id="{363A6816-0447-4027-9968-AF3D4C6C21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83053" y="2971800"/>
            <a:ext cx="665748" cy="665748"/>
          </a:xfrm>
          <a:prstGeom prst="rect">
            <a:avLst/>
          </a:prstGeom>
        </p:spPr>
      </p:pic>
      <p:grpSp>
        <p:nvGrpSpPr>
          <p:cNvPr id="15" name="Grupa 14">
            <a:extLst>
              <a:ext uri="{FF2B5EF4-FFF2-40B4-BE49-F238E27FC236}">
                <a16:creationId xmlns:a16="http://schemas.microsoft.com/office/drawing/2014/main" id="{C0CB886B-E929-48A1-89DA-36B161129970}"/>
              </a:ext>
            </a:extLst>
          </p:cNvPr>
          <p:cNvGrpSpPr/>
          <p:nvPr/>
        </p:nvGrpSpPr>
        <p:grpSpPr>
          <a:xfrm>
            <a:off x="155469" y="6339840"/>
            <a:ext cx="3029691" cy="400685"/>
            <a:chOff x="201189" y="6299200"/>
            <a:chExt cx="3029691" cy="400685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EB67265C-067F-40CA-B226-DA870BFBC39A}"/>
                </a:ext>
              </a:extLst>
            </p:cNvPr>
            <p:cNvGrpSpPr/>
            <p:nvPr/>
          </p:nvGrpSpPr>
          <p:grpSpPr>
            <a:xfrm>
              <a:off x="201189" y="6330553"/>
              <a:ext cx="2955503" cy="369332"/>
              <a:chOff x="201189" y="6330553"/>
              <a:chExt cx="2955503" cy="369332"/>
            </a:xfrm>
          </p:grpSpPr>
          <p:pic>
            <p:nvPicPr>
              <p:cNvPr id="20" name="Obraz 19">
                <a:extLst>
                  <a:ext uri="{FF2B5EF4-FFF2-40B4-BE49-F238E27FC236}">
                    <a16:creationId xmlns:a16="http://schemas.microsoft.com/office/drawing/2014/main" id="{3FF99648-9D2F-4A2D-8239-55CF77D6DF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759" y="6377453"/>
                <a:ext cx="1211933" cy="306012"/>
              </a:xfrm>
              <a:prstGeom prst="rect">
                <a:avLst/>
              </a:prstGeom>
            </p:spPr>
          </p:pic>
          <p:sp>
            <p:nvSpPr>
              <p:cNvPr id="21" name="TextBox 4">
                <a:extLst>
                  <a:ext uri="{FF2B5EF4-FFF2-40B4-BE49-F238E27FC236}">
                    <a16:creationId xmlns:a16="http://schemas.microsoft.com/office/drawing/2014/main" id="{00BD248F-4633-46DF-B044-60E00F09C011}"/>
                  </a:ext>
                </a:extLst>
              </p:cNvPr>
              <p:cNvSpPr txBox="1"/>
              <p:nvPr/>
            </p:nvSpPr>
            <p:spPr>
              <a:xfrm>
                <a:off x="201189" y="6330553"/>
                <a:ext cx="1768970" cy="369332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Century Gothic" panose="020B0502020202020204" pitchFamily="34" charset="0"/>
                    <a:cs typeface="Calibri"/>
                  </a:rPr>
                  <a:t>@jacek_mil</a:t>
                </a:r>
              </a:p>
            </p:txBody>
          </p:sp>
        </p:grpSp>
        <p:cxnSp>
          <p:nvCxnSpPr>
            <p:cNvPr id="18" name="Łącznik prosty 17">
              <a:extLst>
                <a:ext uri="{FF2B5EF4-FFF2-40B4-BE49-F238E27FC236}">
                  <a16:creationId xmlns:a16="http://schemas.microsoft.com/office/drawing/2014/main" id="{0C71E08E-6361-4BFA-BB93-4575A22405FF}"/>
                </a:ext>
              </a:extLst>
            </p:cNvPr>
            <p:cNvCxnSpPr>
              <a:cxnSpLocks/>
            </p:cNvCxnSpPr>
            <p:nvPr/>
          </p:nvCxnSpPr>
          <p:spPr>
            <a:xfrm>
              <a:off x="201189" y="6299200"/>
              <a:ext cx="30296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267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CFA5F4-1A8E-48F5-9209-7F24485B1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074621-AE44-40C4-8323-DF5185BC9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530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9E9B6-6FB6-45D3-AA4B-D4EBCB5BF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43467"/>
            <a:ext cx="7696199" cy="1079989"/>
          </a:xfrm>
        </p:spPr>
        <p:txBody>
          <a:bodyPr>
            <a:normAutofit/>
          </a:bodyPr>
          <a:lstStyle/>
          <a:p>
            <a:r>
              <a:rPr lang="en-US" sz="3600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Sync? Async?</a:t>
            </a:r>
          </a:p>
        </p:txBody>
      </p:sp>
      <p:pic>
        <p:nvPicPr>
          <p:cNvPr id="14" name="Picture 14" descr="Chart, box and whisker chart&#10;&#10;Description automatically generated">
            <a:extLst>
              <a:ext uri="{FF2B5EF4-FFF2-40B4-BE49-F238E27FC236}">
                <a16:creationId xmlns:a16="http://schemas.microsoft.com/office/drawing/2014/main" id="{96EF24AB-66BC-4122-81D7-E22B207EA7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00" t="15789" r="91" b="175"/>
          <a:stretch/>
        </p:blipFill>
        <p:spPr>
          <a:xfrm>
            <a:off x="3430261" y="2831151"/>
            <a:ext cx="5331478" cy="2587408"/>
          </a:xfrm>
          <a:prstGeom prst="rect">
            <a:avLst/>
          </a:prstGeom>
        </p:spPr>
      </p:pic>
      <p:grpSp>
        <p:nvGrpSpPr>
          <p:cNvPr id="17" name="Grupa 16">
            <a:extLst>
              <a:ext uri="{FF2B5EF4-FFF2-40B4-BE49-F238E27FC236}">
                <a16:creationId xmlns:a16="http://schemas.microsoft.com/office/drawing/2014/main" id="{FE242B6F-E296-487E-8DCD-093D60CE2462}"/>
              </a:ext>
            </a:extLst>
          </p:cNvPr>
          <p:cNvGrpSpPr/>
          <p:nvPr/>
        </p:nvGrpSpPr>
        <p:grpSpPr>
          <a:xfrm>
            <a:off x="155469" y="6339840"/>
            <a:ext cx="3029691" cy="400685"/>
            <a:chOff x="201189" y="6299200"/>
            <a:chExt cx="3029691" cy="400685"/>
          </a:xfrm>
        </p:grpSpPr>
        <p:grpSp>
          <p:nvGrpSpPr>
            <p:cNvPr id="6" name="Grupa 5">
              <a:extLst>
                <a:ext uri="{FF2B5EF4-FFF2-40B4-BE49-F238E27FC236}">
                  <a16:creationId xmlns:a16="http://schemas.microsoft.com/office/drawing/2014/main" id="{E7F89CF5-4D5F-4E20-A0BD-EB7B34235889}"/>
                </a:ext>
              </a:extLst>
            </p:cNvPr>
            <p:cNvGrpSpPr/>
            <p:nvPr/>
          </p:nvGrpSpPr>
          <p:grpSpPr>
            <a:xfrm>
              <a:off x="201189" y="6330553"/>
              <a:ext cx="2955503" cy="369332"/>
              <a:chOff x="201189" y="6330553"/>
              <a:chExt cx="2955503" cy="369332"/>
            </a:xfrm>
          </p:grpSpPr>
          <p:pic>
            <p:nvPicPr>
              <p:cNvPr id="11" name="Obraz 10">
                <a:extLst>
                  <a:ext uri="{FF2B5EF4-FFF2-40B4-BE49-F238E27FC236}">
                    <a16:creationId xmlns:a16="http://schemas.microsoft.com/office/drawing/2014/main" id="{AC9812B4-732C-4E95-816B-F907415F90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759" y="6377453"/>
                <a:ext cx="1211933" cy="306012"/>
              </a:xfrm>
              <a:prstGeom prst="rect">
                <a:avLst/>
              </a:prstGeom>
            </p:spPr>
          </p:pic>
          <p:sp>
            <p:nvSpPr>
              <p:cNvPr id="12" name="TextBox 4">
                <a:extLst>
                  <a:ext uri="{FF2B5EF4-FFF2-40B4-BE49-F238E27FC236}">
                    <a16:creationId xmlns:a16="http://schemas.microsoft.com/office/drawing/2014/main" id="{1A881FFD-920F-4033-BB51-D31BB8537FCE}"/>
                  </a:ext>
                </a:extLst>
              </p:cNvPr>
              <p:cNvSpPr txBox="1"/>
              <p:nvPr/>
            </p:nvSpPr>
            <p:spPr>
              <a:xfrm>
                <a:off x="201189" y="6330553"/>
                <a:ext cx="1768970" cy="369332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Century Gothic" panose="020B0502020202020204" pitchFamily="34" charset="0"/>
                    <a:cs typeface="Calibri"/>
                  </a:rPr>
                  <a:t>@jacek_mil</a:t>
                </a:r>
              </a:p>
            </p:txBody>
          </p:sp>
        </p:grpSp>
        <p:cxnSp>
          <p:nvCxnSpPr>
            <p:cNvPr id="13" name="Łącznik prosty 12">
              <a:extLst>
                <a:ext uri="{FF2B5EF4-FFF2-40B4-BE49-F238E27FC236}">
                  <a16:creationId xmlns:a16="http://schemas.microsoft.com/office/drawing/2014/main" id="{16D07785-BA83-437C-9B99-D8D60E3371B2}"/>
                </a:ext>
              </a:extLst>
            </p:cNvPr>
            <p:cNvCxnSpPr>
              <a:cxnSpLocks/>
            </p:cNvCxnSpPr>
            <p:nvPr/>
          </p:nvCxnSpPr>
          <p:spPr>
            <a:xfrm>
              <a:off x="201189" y="6299200"/>
              <a:ext cx="30296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5499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CFA5F4-1A8E-48F5-9209-7F24485B1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074621-AE44-40C4-8323-DF5185BC9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530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9E9B6-6FB6-45D3-AA4B-D4EBCB5BF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43467"/>
            <a:ext cx="7696199" cy="1079989"/>
          </a:xfrm>
        </p:spPr>
        <p:txBody>
          <a:bodyPr>
            <a:normAutofit/>
          </a:bodyPr>
          <a:lstStyle/>
          <a:p>
            <a:r>
              <a:rPr lang="en-US" sz="3600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Sync? Async?</a:t>
            </a:r>
          </a:p>
        </p:txBody>
      </p:sp>
      <p:pic>
        <p:nvPicPr>
          <p:cNvPr id="14" name="Picture 14" descr="Chart, box and whisker chart&#10;&#10;Description automatically generated">
            <a:extLst>
              <a:ext uri="{FF2B5EF4-FFF2-40B4-BE49-F238E27FC236}">
                <a16:creationId xmlns:a16="http://schemas.microsoft.com/office/drawing/2014/main" id="{96EF24AB-66BC-4122-81D7-E22B207EA7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00" t="15789" r="91" b="175"/>
          <a:stretch/>
        </p:blipFill>
        <p:spPr>
          <a:xfrm>
            <a:off x="7274949" y="780549"/>
            <a:ext cx="3885811" cy="1885814"/>
          </a:xfrm>
          <a:prstGeom prst="rect">
            <a:avLst/>
          </a:prstGeom>
        </p:spPr>
      </p:pic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828CD872-E60E-4A85-8D1F-00A7FF8233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019727"/>
              </p:ext>
            </p:extLst>
          </p:nvPr>
        </p:nvGraphicFramePr>
        <p:xfrm>
          <a:off x="865404" y="2823529"/>
          <a:ext cx="10561320" cy="338241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169920">
                  <a:extLst>
                    <a:ext uri="{9D8B030D-6E8A-4147-A177-3AD203B41FA5}">
                      <a16:colId xmlns:a16="http://schemas.microsoft.com/office/drawing/2014/main" val="28380440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2169464521"/>
                    </a:ext>
                  </a:extLst>
                </a:gridCol>
                <a:gridCol w="3911600">
                  <a:extLst>
                    <a:ext uri="{9D8B030D-6E8A-4147-A177-3AD203B41FA5}">
                      <a16:colId xmlns:a16="http://schemas.microsoft.com/office/drawing/2014/main" val="3972904285"/>
                    </a:ext>
                  </a:extLst>
                </a:gridCol>
              </a:tblGrid>
              <a:tr h="453890">
                <a:tc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err="1"/>
                        <a:t>Sync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err="1"/>
                        <a:t>async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59328"/>
                  </a:ext>
                </a:extLst>
              </a:tr>
              <a:tr h="453890">
                <a:tc>
                  <a:txBody>
                    <a:bodyPr/>
                    <a:lstStyle/>
                    <a:p>
                      <a:r>
                        <a:rPr lang="pl-PL" dirty="0" err="1"/>
                        <a:t>consistency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err="1"/>
                        <a:t>eventual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304529"/>
                  </a:ext>
                </a:extLst>
              </a:tr>
              <a:tr h="453890">
                <a:tc>
                  <a:txBody>
                    <a:bodyPr/>
                    <a:lstStyle/>
                    <a:p>
                      <a:r>
                        <a:rPr lang="pl-PL" dirty="0" err="1"/>
                        <a:t>Implementation</a:t>
                      </a:r>
                      <a:r>
                        <a:rPr lang="pl-PL" dirty="0"/>
                        <a:t> </a:t>
                      </a:r>
                      <a:r>
                        <a:rPr lang="pl-PL" dirty="0" err="1"/>
                        <a:t>effort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err="1"/>
                        <a:t>Complex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426885"/>
                  </a:ext>
                </a:extLst>
              </a:tr>
              <a:tr h="453890">
                <a:tc>
                  <a:txBody>
                    <a:bodyPr/>
                    <a:lstStyle/>
                    <a:p>
                      <a:r>
                        <a:rPr lang="pl-PL" dirty="0"/>
                        <a:t>Processing </a:t>
                      </a:r>
                      <a:r>
                        <a:rPr lang="pl-PL" dirty="0" err="1"/>
                        <a:t>time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err="1"/>
                        <a:t>Slower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Same but </a:t>
                      </a:r>
                      <a:r>
                        <a:rPr lang="pl-PL" dirty="0" err="1"/>
                        <a:t>split</a:t>
                      </a:r>
                      <a:r>
                        <a:rPr lang="pl-PL" dirty="0"/>
                        <a:t> to </a:t>
                      </a:r>
                      <a:r>
                        <a:rPr lang="pl-PL" dirty="0" err="1"/>
                        <a:t>steps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940631"/>
                  </a:ext>
                </a:extLst>
              </a:tr>
              <a:tr h="783428">
                <a:tc>
                  <a:txBody>
                    <a:bodyPr/>
                    <a:lstStyle/>
                    <a:p>
                      <a:r>
                        <a:rPr lang="pl-PL" dirty="0"/>
                        <a:t>Handling </a:t>
                      </a:r>
                      <a:r>
                        <a:rPr lang="pl-PL" dirty="0" err="1"/>
                        <a:t>errors</a:t>
                      </a:r>
                      <a:r>
                        <a:rPr lang="pl-PL" dirty="0"/>
                        <a:t> / </a:t>
                      </a:r>
                      <a:r>
                        <a:rPr lang="pl-PL" dirty="0" err="1"/>
                        <a:t>rollbacks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err="1"/>
                        <a:t>Explicit</a:t>
                      </a:r>
                      <a:r>
                        <a:rPr lang="pl-PL" dirty="0"/>
                        <a:t> error </a:t>
                      </a:r>
                      <a:r>
                        <a:rPr lang="pl-PL" dirty="0" err="1"/>
                        <a:t>responses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err="1"/>
                        <a:t>Reconciliation</a:t>
                      </a:r>
                      <a:r>
                        <a:rPr lang="pl-PL" dirty="0"/>
                        <a:t> </a:t>
                      </a:r>
                      <a:r>
                        <a:rPr lang="pl-PL" dirty="0" err="1"/>
                        <a:t>needed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132293"/>
                  </a:ext>
                </a:extLst>
              </a:tr>
              <a:tr h="783428">
                <a:tc>
                  <a:txBody>
                    <a:bodyPr/>
                    <a:lstStyle/>
                    <a:p>
                      <a:r>
                        <a:rPr lang="pl-PL" dirty="0" err="1"/>
                        <a:t>Retry</a:t>
                      </a:r>
                      <a:r>
                        <a:rPr lang="pl-PL" dirty="0"/>
                        <a:t> </a:t>
                      </a:r>
                      <a:r>
                        <a:rPr lang="pl-PL" dirty="0" err="1"/>
                        <a:t>mechanism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err="1"/>
                        <a:t>None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err="1"/>
                        <a:t>Simpler</a:t>
                      </a:r>
                      <a:r>
                        <a:rPr lang="pl-PL" dirty="0"/>
                        <a:t>, </a:t>
                      </a:r>
                      <a:r>
                        <a:rPr lang="pl-PL" dirty="0" err="1"/>
                        <a:t>depending</a:t>
                      </a:r>
                      <a:r>
                        <a:rPr lang="pl-PL" dirty="0"/>
                        <a:t> on a </a:t>
                      </a:r>
                      <a:r>
                        <a:rPr lang="pl-PL" dirty="0" err="1"/>
                        <a:t>tools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78404"/>
                  </a:ext>
                </a:extLst>
              </a:tr>
            </a:tbl>
          </a:graphicData>
        </a:graphic>
      </p:graphicFrame>
      <p:grpSp>
        <p:nvGrpSpPr>
          <p:cNvPr id="11" name="Grupa 10">
            <a:extLst>
              <a:ext uri="{FF2B5EF4-FFF2-40B4-BE49-F238E27FC236}">
                <a16:creationId xmlns:a16="http://schemas.microsoft.com/office/drawing/2014/main" id="{7EA05FD2-CEAB-4039-A057-A84637C79B7F}"/>
              </a:ext>
            </a:extLst>
          </p:cNvPr>
          <p:cNvGrpSpPr/>
          <p:nvPr/>
        </p:nvGrpSpPr>
        <p:grpSpPr>
          <a:xfrm>
            <a:off x="155469" y="6339840"/>
            <a:ext cx="3029691" cy="400685"/>
            <a:chOff x="201189" y="6299200"/>
            <a:chExt cx="3029691" cy="400685"/>
          </a:xfrm>
        </p:grpSpPr>
        <p:grpSp>
          <p:nvGrpSpPr>
            <p:cNvPr id="12" name="Grupa 11">
              <a:extLst>
                <a:ext uri="{FF2B5EF4-FFF2-40B4-BE49-F238E27FC236}">
                  <a16:creationId xmlns:a16="http://schemas.microsoft.com/office/drawing/2014/main" id="{3D864C5F-0540-4B0E-96C2-C8FDA5F127D9}"/>
                </a:ext>
              </a:extLst>
            </p:cNvPr>
            <p:cNvGrpSpPr/>
            <p:nvPr/>
          </p:nvGrpSpPr>
          <p:grpSpPr>
            <a:xfrm>
              <a:off x="201189" y="6330553"/>
              <a:ext cx="2955503" cy="369332"/>
              <a:chOff x="201189" y="6330553"/>
              <a:chExt cx="2955503" cy="369332"/>
            </a:xfrm>
          </p:grpSpPr>
          <p:pic>
            <p:nvPicPr>
              <p:cNvPr id="15" name="Obraz 14">
                <a:extLst>
                  <a:ext uri="{FF2B5EF4-FFF2-40B4-BE49-F238E27FC236}">
                    <a16:creationId xmlns:a16="http://schemas.microsoft.com/office/drawing/2014/main" id="{77491A5D-FC64-4CDD-AE6E-BE7D7776BF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759" y="6377453"/>
                <a:ext cx="1211933" cy="306012"/>
              </a:xfrm>
              <a:prstGeom prst="rect">
                <a:avLst/>
              </a:prstGeom>
            </p:spPr>
          </p:pic>
          <p:sp>
            <p:nvSpPr>
              <p:cNvPr id="16" name="TextBox 4">
                <a:extLst>
                  <a:ext uri="{FF2B5EF4-FFF2-40B4-BE49-F238E27FC236}">
                    <a16:creationId xmlns:a16="http://schemas.microsoft.com/office/drawing/2014/main" id="{AB15FBA0-E30B-4025-8C23-DC204F045EB8}"/>
                  </a:ext>
                </a:extLst>
              </p:cNvPr>
              <p:cNvSpPr txBox="1"/>
              <p:nvPr/>
            </p:nvSpPr>
            <p:spPr>
              <a:xfrm>
                <a:off x="201189" y="6330553"/>
                <a:ext cx="1768970" cy="369332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Century Gothic" panose="020B0502020202020204" pitchFamily="34" charset="0"/>
                    <a:cs typeface="Calibri"/>
                  </a:rPr>
                  <a:t>@jacek_mil</a:t>
                </a:r>
              </a:p>
            </p:txBody>
          </p:sp>
        </p:grpSp>
        <p:cxnSp>
          <p:nvCxnSpPr>
            <p:cNvPr id="13" name="Łącznik prosty 12">
              <a:extLst>
                <a:ext uri="{FF2B5EF4-FFF2-40B4-BE49-F238E27FC236}">
                  <a16:creationId xmlns:a16="http://schemas.microsoft.com/office/drawing/2014/main" id="{26D1F321-CD33-418D-843D-7860611893C3}"/>
                </a:ext>
              </a:extLst>
            </p:cNvPr>
            <p:cNvCxnSpPr>
              <a:cxnSpLocks/>
            </p:cNvCxnSpPr>
            <p:nvPr/>
          </p:nvCxnSpPr>
          <p:spPr>
            <a:xfrm>
              <a:off x="201189" y="6299200"/>
              <a:ext cx="30296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7194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CFA5F4-1A8E-48F5-9209-7F24485B1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074621-AE44-40C4-8323-DF5185BC9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530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9E9B6-6FB6-45D3-AA4B-D4EBCB5BF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43467"/>
            <a:ext cx="7696199" cy="1079989"/>
          </a:xfrm>
        </p:spPr>
        <p:txBody>
          <a:bodyPr>
            <a:normAutofit/>
          </a:bodyPr>
          <a:lstStyle/>
          <a:p>
            <a:r>
              <a:rPr lang="en-US" sz="3600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STYLES OF COMMUNICATION</a:t>
            </a:r>
          </a:p>
        </p:txBody>
      </p:sp>
      <p:pic>
        <p:nvPicPr>
          <p:cNvPr id="3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D590AA96-C44E-45E0-BD34-5074293B70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" t="52003" r="2541" b="9536"/>
          <a:stretch/>
        </p:blipFill>
        <p:spPr>
          <a:xfrm>
            <a:off x="589967" y="2604991"/>
            <a:ext cx="11255173" cy="3428192"/>
          </a:xfrm>
          <a:prstGeom prst="rect">
            <a:avLst/>
          </a:prstGeom>
        </p:spPr>
      </p:pic>
      <p:grpSp>
        <p:nvGrpSpPr>
          <p:cNvPr id="6" name="Grupa 5">
            <a:extLst>
              <a:ext uri="{FF2B5EF4-FFF2-40B4-BE49-F238E27FC236}">
                <a16:creationId xmlns:a16="http://schemas.microsoft.com/office/drawing/2014/main" id="{8F7F5AC2-B1D4-4869-9CA4-C495260F748F}"/>
              </a:ext>
            </a:extLst>
          </p:cNvPr>
          <p:cNvGrpSpPr/>
          <p:nvPr/>
        </p:nvGrpSpPr>
        <p:grpSpPr>
          <a:xfrm>
            <a:off x="155469" y="6339840"/>
            <a:ext cx="3029691" cy="400685"/>
            <a:chOff x="201189" y="6299200"/>
            <a:chExt cx="3029691" cy="400685"/>
          </a:xfrm>
        </p:grpSpPr>
        <p:grpSp>
          <p:nvGrpSpPr>
            <p:cNvPr id="7" name="Grupa 6">
              <a:extLst>
                <a:ext uri="{FF2B5EF4-FFF2-40B4-BE49-F238E27FC236}">
                  <a16:creationId xmlns:a16="http://schemas.microsoft.com/office/drawing/2014/main" id="{1F2D47DB-730D-4960-8571-39AF1A3A543D}"/>
                </a:ext>
              </a:extLst>
            </p:cNvPr>
            <p:cNvGrpSpPr/>
            <p:nvPr/>
          </p:nvGrpSpPr>
          <p:grpSpPr>
            <a:xfrm>
              <a:off x="201189" y="6330553"/>
              <a:ext cx="2955503" cy="369332"/>
              <a:chOff x="201189" y="6330553"/>
              <a:chExt cx="2955503" cy="369332"/>
            </a:xfrm>
          </p:grpSpPr>
          <p:pic>
            <p:nvPicPr>
              <p:cNvPr id="11" name="Obraz 10">
                <a:extLst>
                  <a:ext uri="{FF2B5EF4-FFF2-40B4-BE49-F238E27FC236}">
                    <a16:creationId xmlns:a16="http://schemas.microsoft.com/office/drawing/2014/main" id="{ABCC91B2-2F6F-4180-B295-3498089A83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759" y="6377453"/>
                <a:ext cx="1211933" cy="306012"/>
              </a:xfrm>
              <a:prstGeom prst="rect">
                <a:avLst/>
              </a:prstGeom>
            </p:spPr>
          </p:pic>
          <p:sp>
            <p:nvSpPr>
              <p:cNvPr id="12" name="TextBox 4">
                <a:extLst>
                  <a:ext uri="{FF2B5EF4-FFF2-40B4-BE49-F238E27FC236}">
                    <a16:creationId xmlns:a16="http://schemas.microsoft.com/office/drawing/2014/main" id="{8FFE058D-8032-40A4-96A3-5AFAB44E2E1B}"/>
                  </a:ext>
                </a:extLst>
              </p:cNvPr>
              <p:cNvSpPr txBox="1"/>
              <p:nvPr/>
            </p:nvSpPr>
            <p:spPr>
              <a:xfrm>
                <a:off x="201189" y="6330553"/>
                <a:ext cx="1768970" cy="369332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Century Gothic" panose="020B0502020202020204" pitchFamily="34" charset="0"/>
                    <a:cs typeface="Calibri"/>
                  </a:rPr>
                  <a:t>@jacek_mil</a:t>
                </a:r>
              </a:p>
            </p:txBody>
          </p:sp>
        </p:grpSp>
        <p:cxnSp>
          <p:nvCxnSpPr>
            <p:cNvPr id="9" name="Łącznik prosty 8">
              <a:extLst>
                <a:ext uri="{FF2B5EF4-FFF2-40B4-BE49-F238E27FC236}">
                  <a16:creationId xmlns:a16="http://schemas.microsoft.com/office/drawing/2014/main" id="{7917EE52-CA1D-41B9-B0B3-E92B10E24EFC}"/>
                </a:ext>
              </a:extLst>
            </p:cNvPr>
            <p:cNvCxnSpPr>
              <a:cxnSpLocks/>
            </p:cNvCxnSpPr>
            <p:nvPr/>
          </p:nvCxnSpPr>
          <p:spPr>
            <a:xfrm>
              <a:off x="201189" y="6299200"/>
              <a:ext cx="30296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8253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CFA5F4-1A8E-48F5-9209-7F24485B1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074621-AE44-40C4-8323-DF5185BC9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530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9E9B6-6FB6-45D3-AA4B-D4EBCB5BF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43467"/>
            <a:ext cx="7696199" cy="1079989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Consistency when being Async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965FC-13AC-4C41-B62B-1FD79B2CF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74795"/>
            <a:ext cx="7696199" cy="3416406"/>
          </a:xfrm>
        </p:spPr>
        <p:txBody>
          <a:bodyPr>
            <a:normAutofit fontScale="40000" lnSpcReduction="20000"/>
          </a:bodyPr>
          <a:lstStyle/>
          <a:p>
            <a:pPr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Broadcast</a:t>
            </a:r>
          </a:p>
          <a:p>
            <a:pPr lvl="1"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Broadcasting 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an event</a:t>
            </a:r>
          </a:p>
          <a:p>
            <a:pPr lvl="1"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Accepting lost messages</a:t>
            </a:r>
          </a:p>
          <a:p>
            <a:pPr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Transactional?</a:t>
            </a:r>
            <a:endParaRPr lang="en-US" dirty="0"/>
          </a:p>
          <a:p>
            <a:pPr lvl="1"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Can it be rejected?</a:t>
            </a:r>
          </a:p>
          <a:p>
            <a:pPr lvl="1"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How to rollback?</a:t>
            </a:r>
          </a:p>
          <a:p>
            <a:pPr lvl="2"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Compensating action</a:t>
            </a:r>
          </a:p>
          <a:p>
            <a:pPr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Expecting Response?</a:t>
            </a:r>
          </a:p>
          <a:p>
            <a:pPr lvl="1"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Fire and forget</a:t>
            </a:r>
          </a:p>
          <a:p>
            <a:pPr lvl="1"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Request – response?</a:t>
            </a:r>
          </a:p>
          <a:p>
            <a:pPr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Delivery guarantee</a:t>
            </a:r>
          </a:p>
          <a:p>
            <a:pPr lvl="1"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At least once</a:t>
            </a:r>
          </a:p>
          <a:p>
            <a:pPr lvl="1"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At most once</a:t>
            </a:r>
          </a:p>
          <a:p>
            <a:pPr lvl="1"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Exactly once</a:t>
            </a:r>
          </a:p>
          <a:p>
            <a:pPr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Delivery order</a:t>
            </a:r>
          </a:p>
          <a:p>
            <a:pPr lvl="1"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Can be guaranteed on producer side</a:t>
            </a:r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2674EABD-4837-4D4B-AC0E-50A6EB0C441F}"/>
              </a:ext>
            </a:extLst>
          </p:cNvPr>
          <p:cNvGrpSpPr/>
          <p:nvPr/>
        </p:nvGrpSpPr>
        <p:grpSpPr>
          <a:xfrm>
            <a:off x="155469" y="6339840"/>
            <a:ext cx="3029691" cy="400685"/>
            <a:chOff x="201189" y="6299200"/>
            <a:chExt cx="3029691" cy="400685"/>
          </a:xfrm>
        </p:grpSpPr>
        <p:grpSp>
          <p:nvGrpSpPr>
            <p:cNvPr id="7" name="Grupa 6">
              <a:extLst>
                <a:ext uri="{FF2B5EF4-FFF2-40B4-BE49-F238E27FC236}">
                  <a16:creationId xmlns:a16="http://schemas.microsoft.com/office/drawing/2014/main" id="{0708FDC3-6B6B-4118-B74B-81BEE2677EBC}"/>
                </a:ext>
              </a:extLst>
            </p:cNvPr>
            <p:cNvGrpSpPr/>
            <p:nvPr/>
          </p:nvGrpSpPr>
          <p:grpSpPr>
            <a:xfrm>
              <a:off x="201189" y="6330553"/>
              <a:ext cx="2955503" cy="369332"/>
              <a:chOff x="201189" y="6330553"/>
              <a:chExt cx="2955503" cy="369332"/>
            </a:xfrm>
          </p:grpSpPr>
          <p:pic>
            <p:nvPicPr>
              <p:cNvPr id="11" name="Obraz 10">
                <a:extLst>
                  <a:ext uri="{FF2B5EF4-FFF2-40B4-BE49-F238E27FC236}">
                    <a16:creationId xmlns:a16="http://schemas.microsoft.com/office/drawing/2014/main" id="{AF0903A0-B9F2-4744-975D-C98C3F32CC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759" y="6377453"/>
                <a:ext cx="1211933" cy="306012"/>
              </a:xfrm>
              <a:prstGeom prst="rect">
                <a:avLst/>
              </a:prstGeom>
            </p:spPr>
          </p:pic>
          <p:sp>
            <p:nvSpPr>
              <p:cNvPr id="12" name="TextBox 4">
                <a:extLst>
                  <a:ext uri="{FF2B5EF4-FFF2-40B4-BE49-F238E27FC236}">
                    <a16:creationId xmlns:a16="http://schemas.microsoft.com/office/drawing/2014/main" id="{B5A3C34D-1B9F-4896-865E-402B5C4028C6}"/>
                  </a:ext>
                </a:extLst>
              </p:cNvPr>
              <p:cNvSpPr txBox="1"/>
              <p:nvPr/>
            </p:nvSpPr>
            <p:spPr>
              <a:xfrm>
                <a:off x="201189" y="6330553"/>
                <a:ext cx="1768970" cy="369332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Century Gothic" panose="020B0502020202020204" pitchFamily="34" charset="0"/>
                    <a:cs typeface="Calibri"/>
                  </a:rPr>
                  <a:t>@jacek_mil</a:t>
                </a:r>
              </a:p>
            </p:txBody>
          </p:sp>
        </p:grpSp>
        <p:cxnSp>
          <p:nvCxnSpPr>
            <p:cNvPr id="9" name="Łącznik prosty 8">
              <a:extLst>
                <a:ext uri="{FF2B5EF4-FFF2-40B4-BE49-F238E27FC236}">
                  <a16:creationId xmlns:a16="http://schemas.microsoft.com/office/drawing/2014/main" id="{CF260346-0BDE-4807-A474-00E7087A1BA9}"/>
                </a:ext>
              </a:extLst>
            </p:cNvPr>
            <p:cNvCxnSpPr>
              <a:cxnSpLocks/>
            </p:cNvCxnSpPr>
            <p:nvPr/>
          </p:nvCxnSpPr>
          <p:spPr>
            <a:xfrm>
              <a:off x="201189" y="6299200"/>
              <a:ext cx="30296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10083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</TotalTime>
  <Words>1124</Words>
  <Application>Microsoft Office PowerPoint</Application>
  <PresentationFormat>Widescreen</PresentationFormat>
  <Paragraphs>270</Paragraphs>
  <Slides>38</Slides>
  <Notes>5</Notes>
  <HiddenSlides>4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Mesh</vt:lpstr>
      <vt:lpstr>Outbox Pattern</vt:lpstr>
      <vt:lpstr>1. The problem 2. The Outbox pattern 3. Implementation 4. Testing 5. Concerns</vt:lpstr>
      <vt:lpstr>The problem</vt:lpstr>
      <vt:lpstr>The problem</vt:lpstr>
      <vt:lpstr>Details</vt:lpstr>
      <vt:lpstr>Sync? Async?</vt:lpstr>
      <vt:lpstr>Sync? Async?</vt:lpstr>
      <vt:lpstr>STYLES OF COMMUNICATION</vt:lpstr>
      <vt:lpstr>Consistency when being Async</vt:lpstr>
      <vt:lpstr>Outbox pattern</vt:lpstr>
      <vt:lpstr>Sync</vt:lpstr>
      <vt:lpstr>Naive aSync</vt:lpstr>
      <vt:lpstr>Outbox</vt:lpstr>
      <vt:lpstr>Outbox</vt:lpstr>
      <vt:lpstr>Outbox with queue</vt:lpstr>
      <vt:lpstr>Is the queue needed?</vt:lpstr>
      <vt:lpstr>The IDEA</vt:lpstr>
      <vt:lpstr>What does it serve</vt:lpstr>
      <vt:lpstr>Outbox Use cases</vt:lpstr>
      <vt:lpstr>Outbox Events Processing</vt:lpstr>
      <vt:lpstr>Saving to outbox</vt:lpstr>
      <vt:lpstr>Reading outbox</vt:lpstr>
      <vt:lpstr>Saving to queue</vt:lpstr>
      <vt:lpstr>Queue config</vt:lpstr>
      <vt:lpstr>Reading queue</vt:lpstr>
      <vt:lpstr>Testing</vt:lpstr>
      <vt:lpstr>Integration tests</vt:lpstr>
      <vt:lpstr>Unit testing</vt:lpstr>
      <vt:lpstr>Cross cutting concerns</vt:lpstr>
      <vt:lpstr>Outbox database</vt:lpstr>
      <vt:lpstr>Versioning events</vt:lpstr>
      <vt:lpstr>Poisoning message</vt:lpstr>
      <vt:lpstr>Observability</vt:lpstr>
      <vt:lpstr>Retry mechanism</vt:lpstr>
      <vt:lpstr>At least once delivery</vt:lpstr>
      <vt:lpstr>Order</vt:lpstr>
      <vt:lpstr>Data export scenario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</dc:title>
  <dc:creator/>
  <cp:lastModifiedBy>Jacek Milewski</cp:lastModifiedBy>
  <cp:revision>604</cp:revision>
  <dcterms:created xsi:type="dcterms:W3CDTF">2022-01-19T11:43:12Z</dcterms:created>
  <dcterms:modified xsi:type="dcterms:W3CDTF">2022-05-24T10:32:52Z</dcterms:modified>
</cp:coreProperties>
</file>